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5" r:id="rId59"/>
    <p:sldId id="316" r:id="rId60"/>
    <p:sldId id="314"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692" autoAdjust="0"/>
  </p:normalViewPr>
  <p:slideViewPr>
    <p:cSldViewPr snapToGrid="0">
      <p:cViewPr varScale="1">
        <p:scale>
          <a:sx n="68" d="100"/>
          <a:sy n="68" d="100"/>
        </p:scale>
        <p:origin x="6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B4DCB6-5F25-258E-5309-C4F9CE42D1F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5973DF1F-8174-45EB-89A2-8F68F7F4ED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82A54EDD-0517-2A56-E92F-60A1E26D9921}"/>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5" name="Marcador de pie de página 4">
            <a:extLst>
              <a:ext uri="{FF2B5EF4-FFF2-40B4-BE49-F238E27FC236}">
                <a16:creationId xmlns:a16="http://schemas.microsoft.com/office/drawing/2014/main" id="{A6463841-915B-B900-4A42-B35E5315B0C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35B5DED-347F-DD5E-E014-969E6CDEDE80}"/>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3861107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DABB18-EBEF-48E5-2A27-CC6D6FA1273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C1CB7A9-A4D2-25E5-B1B3-6A777C4B4A65}"/>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1C437BA7-EBC9-C792-A265-20F63A1D64DA}"/>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5" name="Marcador de pie de página 4">
            <a:extLst>
              <a:ext uri="{FF2B5EF4-FFF2-40B4-BE49-F238E27FC236}">
                <a16:creationId xmlns:a16="http://schemas.microsoft.com/office/drawing/2014/main" id="{9DEF5A3D-D08F-0EAF-EB44-EF2D8FA29DA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772F327-8992-F3FE-639E-771F7BF4F623}"/>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32969370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C23F4D2-7D66-B6AF-A5E7-5610745E840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ECB14D06-A8B1-2AA4-1045-3D57B8579A1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74FF9EE-CBFB-A4BA-4892-C01EC3596CA0}"/>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5" name="Marcador de pie de página 4">
            <a:extLst>
              <a:ext uri="{FF2B5EF4-FFF2-40B4-BE49-F238E27FC236}">
                <a16:creationId xmlns:a16="http://schemas.microsoft.com/office/drawing/2014/main" id="{62E637D5-518F-B4B0-99C8-74944AF40A3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D48F529-200C-D43F-4FEB-2F01336C7BAE}"/>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19830161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3195E2-1ADE-8522-6B7B-FBB517461243}"/>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4D4CD619-FDB7-5C9C-810C-077EB78063C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A046969-49B0-4EC2-BCA6-2790E72CA5F2}"/>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5" name="Marcador de pie de página 4">
            <a:extLst>
              <a:ext uri="{FF2B5EF4-FFF2-40B4-BE49-F238E27FC236}">
                <a16:creationId xmlns:a16="http://schemas.microsoft.com/office/drawing/2014/main" id="{D3F8B634-C9CB-D19D-F697-EC1BDD0FA218}"/>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E73F544-4A2A-4E5D-99C8-FF745AF67686}"/>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366388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0616F1-1361-690A-7D46-23846E6858F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C4DE843F-730E-5F06-DCE3-021BC7CC96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9E2A9F78-529C-DC8E-DB1B-D45D60C0A44F}"/>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5" name="Marcador de pie de página 4">
            <a:extLst>
              <a:ext uri="{FF2B5EF4-FFF2-40B4-BE49-F238E27FC236}">
                <a16:creationId xmlns:a16="http://schemas.microsoft.com/office/drawing/2014/main" id="{EBCF0E9B-B151-9C23-9DBA-48764236F1E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B0ABE88B-DDA7-C2D8-21A5-5CA7B1FC93FA}"/>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614411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E7562-9B07-2B15-6837-0DC9A2359E4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07BDA22A-1F85-7427-59D3-14CB24ED5C3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39CB93F-4D9D-725E-D52E-6C9DC7A76CCD}"/>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1C1C1027-5549-6C83-C2FA-FC66C18334D8}"/>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6" name="Marcador de pie de página 5">
            <a:extLst>
              <a:ext uri="{FF2B5EF4-FFF2-40B4-BE49-F238E27FC236}">
                <a16:creationId xmlns:a16="http://schemas.microsoft.com/office/drawing/2014/main" id="{14C4A4AD-8D35-6DDC-0F44-D43E49A6803E}"/>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0F0EBAD4-2ED8-A9B2-1582-685A5F9D1839}"/>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2314326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02F76F-6451-A7D1-F835-0023C390219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3BE8880-2BD1-3987-E6E5-833DAFAFC17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2467571-F5E5-C852-26D6-A34DD86008E8}"/>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6F34DB0F-BA55-7808-5521-5DC08B8E25F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C657BDE7-AC1A-968F-3A47-4A972081348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4685F048-E974-8C7D-3F4F-6FE2446FF76B}"/>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8" name="Marcador de pie de página 7">
            <a:extLst>
              <a:ext uri="{FF2B5EF4-FFF2-40B4-BE49-F238E27FC236}">
                <a16:creationId xmlns:a16="http://schemas.microsoft.com/office/drawing/2014/main" id="{D8FBFD70-E146-FDA5-D1EE-E2E3A88186E6}"/>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E6CF4AF6-F32C-FC6A-DAE2-A043F47A1641}"/>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401617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D5F0B-B66F-32D4-1158-7999B1374CD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C78FE0F5-CF7B-8D6D-698C-3A8C02B3FED1}"/>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4" name="Marcador de pie de página 3">
            <a:extLst>
              <a:ext uri="{FF2B5EF4-FFF2-40B4-BE49-F238E27FC236}">
                <a16:creationId xmlns:a16="http://schemas.microsoft.com/office/drawing/2014/main" id="{C2F05176-21FE-D2CA-7FAD-9388D9662FB2}"/>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F1ABE8F4-A48A-D057-A662-A266C1FC4EE8}"/>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3346062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787DE07-FEAD-EF34-4DFC-FD24CD233678}"/>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3" name="Marcador de pie de página 2">
            <a:extLst>
              <a:ext uri="{FF2B5EF4-FFF2-40B4-BE49-F238E27FC236}">
                <a16:creationId xmlns:a16="http://schemas.microsoft.com/office/drawing/2014/main" id="{F77085EB-4528-CC8F-77E7-72450F2E7E53}"/>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086E2F96-9814-5EB3-3147-6AA866BB5AF1}"/>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43881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FAD77A-1FC5-91CB-0B0E-E9A5E5D519B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EEEA0CAA-066F-7646-E427-F6C3C0955A2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866674E4-43AB-0786-4665-D507F4FFCC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AED3C7F-8B1C-3A02-7EB9-AC74306B58E8}"/>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6" name="Marcador de pie de página 5">
            <a:extLst>
              <a:ext uri="{FF2B5EF4-FFF2-40B4-BE49-F238E27FC236}">
                <a16:creationId xmlns:a16="http://schemas.microsoft.com/office/drawing/2014/main" id="{56A76C1F-085D-1A4C-B75C-B0EACBB8031B}"/>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CEFE2625-7042-7DCD-B56A-2354816319B7}"/>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21108161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D5AAFC8-6A49-92BF-32F3-F6178BE9859E}"/>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5016C878-0E29-0468-7A88-258E0AAD65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BC7AF571-BE25-04FD-6F7D-83C0FC28BC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23FE802-8019-DE08-F9EC-BBDB8DB0D294}"/>
              </a:ext>
            </a:extLst>
          </p:cNvPr>
          <p:cNvSpPr>
            <a:spLocks noGrp="1"/>
          </p:cNvSpPr>
          <p:nvPr>
            <p:ph type="dt" sz="half" idx="10"/>
          </p:nvPr>
        </p:nvSpPr>
        <p:spPr/>
        <p:txBody>
          <a:bodyPr/>
          <a:lstStyle/>
          <a:p>
            <a:fld id="{BD261246-2ACD-450E-B9E5-ADA4409B1696}" type="datetimeFigureOut">
              <a:rPr lang="es-MX" smtClean="0"/>
              <a:t>21/12/2023</a:t>
            </a:fld>
            <a:endParaRPr lang="es-MX"/>
          </a:p>
        </p:txBody>
      </p:sp>
      <p:sp>
        <p:nvSpPr>
          <p:cNvPr id="6" name="Marcador de pie de página 5">
            <a:extLst>
              <a:ext uri="{FF2B5EF4-FFF2-40B4-BE49-F238E27FC236}">
                <a16:creationId xmlns:a16="http://schemas.microsoft.com/office/drawing/2014/main" id="{B8DEFC63-7DC7-78F6-A608-46BB1E40B208}"/>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ED045C6B-8403-7985-E393-FC2795221035}"/>
              </a:ext>
            </a:extLst>
          </p:cNvPr>
          <p:cNvSpPr>
            <a:spLocks noGrp="1"/>
          </p:cNvSpPr>
          <p:nvPr>
            <p:ph type="sldNum" sz="quarter" idx="12"/>
          </p:nvPr>
        </p:nvSpPr>
        <p:spPr/>
        <p:txBody>
          <a:bodyPr/>
          <a:lstStyle/>
          <a:p>
            <a:fld id="{20000C26-3709-4787-8334-ECDC09A00A04}" type="slidenum">
              <a:rPr lang="es-MX" smtClean="0"/>
              <a:t>‹Nº›</a:t>
            </a:fld>
            <a:endParaRPr lang="es-MX"/>
          </a:p>
        </p:txBody>
      </p:sp>
    </p:spTree>
    <p:extLst>
      <p:ext uri="{BB962C8B-B14F-4D97-AF65-F5344CB8AC3E}">
        <p14:creationId xmlns:p14="http://schemas.microsoft.com/office/powerpoint/2010/main" val="2371287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2CB2664-6AB3-AA7E-A617-4A6819ED54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4C2B2B6A-4FFE-89FC-A8E1-E21B8CE324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C2B53DB3-1918-F5B8-7900-A0A6F1155E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261246-2ACD-450E-B9E5-ADA4409B1696}" type="datetimeFigureOut">
              <a:rPr lang="es-MX" smtClean="0"/>
              <a:t>21/12/2023</a:t>
            </a:fld>
            <a:endParaRPr lang="es-MX"/>
          </a:p>
        </p:txBody>
      </p:sp>
      <p:sp>
        <p:nvSpPr>
          <p:cNvPr id="5" name="Marcador de pie de página 4">
            <a:extLst>
              <a:ext uri="{FF2B5EF4-FFF2-40B4-BE49-F238E27FC236}">
                <a16:creationId xmlns:a16="http://schemas.microsoft.com/office/drawing/2014/main" id="{C42E7BB4-A916-6CF4-22BE-4EEDF3B9428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85451DA0-4B9B-0488-D197-49F9EFDB7B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000C26-3709-4787-8334-ECDC09A00A04}" type="slidenum">
              <a:rPr lang="es-MX" smtClean="0"/>
              <a:t>‹Nº›</a:t>
            </a:fld>
            <a:endParaRPr lang="es-MX"/>
          </a:p>
        </p:txBody>
      </p:sp>
    </p:spTree>
    <p:extLst>
      <p:ext uri="{BB962C8B-B14F-4D97-AF65-F5344CB8AC3E}">
        <p14:creationId xmlns:p14="http://schemas.microsoft.com/office/powerpoint/2010/main" val="17582900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dataedo.com/blog/basic-data-modeling-techniqu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census.gov/data.html" TargetMode="External"/><Relationship Id="rId2" Type="http://schemas.openxmlformats.org/officeDocument/2006/relationships/hyperlink" Target="https://www.data.gov/" TargetMode="External"/><Relationship Id="rId1" Type="http://schemas.openxmlformats.org/officeDocument/2006/relationships/slideLayout" Target="../slideLayouts/slideLayout2.xml"/><Relationship Id="rId6" Type="http://schemas.openxmlformats.org/officeDocument/2006/relationships/hyperlink" Target="https://datasetsearch.research.google.com/" TargetMode="External"/><Relationship Id="rId5" Type="http://schemas.openxmlformats.org/officeDocument/2006/relationships/hyperlink" Target="https://cloud.google.com/public-datasets" TargetMode="External"/><Relationship Id="rId4" Type="http://schemas.openxmlformats.org/officeDocument/2006/relationships/hyperlink" Target="https://www.opendatanetwork.com/"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hyperlink" Target="https://cloud.google.com/life-sciences/docs/resources/public-datasets/1000-genomes" TargetMode="External"/><Relationship Id="rId3" Type="http://schemas.openxmlformats.org/officeDocument/2006/relationships/hyperlink" Target="https://datasetsearch.research.google.com/" TargetMode="External"/><Relationship Id="rId7" Type="http://schemas.openxmlformats.org/officeDocument/2006/relationships/hyperlink" Target="https://cloud.google.com/healthcare/docs/resources/public-datasets/tcia" TargetMode="External"/><Relationship Id="rId2" Type="http://schemas.openxmlformats.org/officeDocument/2006/relationships/hyperlink" Target="https://cloud.google.com/public-datasets" TargetMode="External"/><Relationship Id="rId1" Type="http://schemas.openxmlformats.org/officeDocument/2006/relationships/slideLayout" Target="../slideLayouts/slideLayout2.xml"/><Relationship Id="rId6" Type="http://schemas.openxmlformats.org/officeDocument/2006/relationships/hyperlink" Target="https://www.who.int/data/collections" TargetMode="External"/><Relationship Id="rId5" Type="http://schemas.openxmlformats.org/officeDocument/2006/relationships/hyperlink" Target="https://cloud.google.com/bigquery/public-data" TargetMode="External"/><Relationship Id="rId4" Type="http://schemas.openxmlformats.org/officeDocument/2006/relationships/hyperlink" Target="https://www.kaggle.com/datasets?utm_medium=paid&amp;utm_source=google.com+search&amp;utm_campaign=datasets&amp;gclid=CjwKCAiAt9z-BRBCEiwA_bWv-L6PpACh6RzmrJjQjmNGCCE7kky1FCtc6Jf1qld-4NwDMYL0WsUyxBoCdwAQAvD_BwE"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www.climate.gov/maps-data/datasets" TargetMode="External"/><Relationship Id="rId2" Type="http://schemas.openxmlformats.org/officeDocument/2006/relationships/hyperlink" Target="https://www.ncdc.noaa.gov/data-access/quick-links" TargetMode="External"/><Relationship Id="rId1" Type="http://schemas.openxmlformats.org/officeDocument/2006/relationships/slideLayout" Target="../slideLayouts/slideLayout2.xml"/><Relationship Id="rId6" Type="http://schemas.openxmlformats.org/officeDocument/2006/relationships/hyperlink" Target="https://openpolicing.stanford.edu/" TargetMode="External"/><Relationship Id="rId5" Type="http://schemas.openxmlformats.org/officeDocument/2006/relationships/hyperlink" Target="https://www.bls.gov/cps/tables.htm" TargetMode="External"/><Relationship Id="rId4" Type="http://schemas.openxmlformats.org/officeDocument/2006/relationships/hyperlink" Target="https://data.unicef.org/resources/dataset/sowc-2019-statistical-table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hyperlink" Target="https://console.cloud.google.com/bigquery?hl=es-419&amp;project=proj1-409300&amp;ws=!1m0" TargetMode="External"/><Relationship Id="rId4" Type="http://schemas.openxmlformats.org/officeDocument/2006/relationships/image" Target="../media/image118.png"/></Relationships>
</file>

<file path=ppt/slides/_rels/slide64.xml.rels><?xml version="1.0" encoding="UTF-8" standalone="yes"?>
<Relationships xmlns="http://schemas.openxmlformats.org/package/2006/relationships"><Relationship Id="rId3" Type="http://schemas.openxmlformats.org/officeDocument/2006/relationships/hyperlink" Target="https://cloud.google.com/bigquery/docs/sandbox#limits" TargetMode="External"/><Relationship Id="rId2" Type="http://schemas.openxmlformats.org/officeDocument/2006/relationships/hyperlink" Target="https://cloud.google.com/bigquery/docs" TargetMode="External"/><Relationship Id="rId1" Type="http://schemas.openxmlformats.org/officeDocument/2006/relationships/slideLayout" Target="../slideLayouts/slideLayout2.xml"/><Relationship Id="rId4" Type="http://schemas.openxmlformats.org/officeDocument/2006/relationships/hyperlink" Target="https://cloud.google.com/bigquery/quotas"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www.coursera.org/learn/data-preparation/lecture/YCkys/setting-up-bigquery-including-sandbox-and-billing-options" TargetMode="External"/><Relationship Id="rId2" Type="http://schemas.openxmlformats.org/officeDocument/2006/relationships/hyperlink" Target="https://cursive.io/shared/2da0e63f3-9de7-476f-997b-93fff70d7cb6" TargetMode="External"/><Relationship Id="rId1" Type="http://schemas.openxmlformats.org/officeDocument/2006/relationships/slideLayout" Target="../slideLayouts/slideLayout2.xml"/><Relationship Id="rId4" Type="http://schemas.openxmlformats.org/officeDocument/2006/relationships/hyperlink" Target="https://cloud.google.com/bigquery/docs/sandbox?hl=en_US" TargetMode="External"/></Relationships>
</file>

<file path=ppt/slides/_rels/slide66.xml.rels><?xml version="1.0" encoding="UTF-8" standalone="yes"?>
<Relationships xmlns="http://schemas.openxmlformats.org/package/2006/relationships"><Relationship Id="rId3" Type="http://schemas.openxmlformats.org/officeDocument/2006/relationships/hyperlink" Target="https://console.cloud.google.com/" TargetMode="External"/><Relationship Id="rId2" Type="http://schemas.openxmlformats.org/officeDocument/2006/relationships/hyperlink" Target="https://console.cloud.google.com/bigquery" TargetMode="External"/><Relationship Id="rId1" Type="http://schemas.openxmlformats.org/officeDocument/2006/relationships/slideLayout" Target="../slideLayouts/slideLayout2.xml"/><Relationship Id="rId5" Type="http://schemas.openxmlformats.org/officeDocument/2006/relationships/hyperlink" Target="https://cursive.io/shared/242bde9a6-5415-4ce0-bbae-7e875d14d927" TargetMode="External"/><Relationship Id="rId4" Type="http://schemas.openxmlformats.org/officeDocument/2006/relationships/hyperlink" Target="https://www.coursera.org/learn/preparar-datos-para-la-exploracion/item/YWn81"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dev.mysql.com/doc/mysql-getting-started/en/" TargetMode="External"/><Relationship Id="rId2" Type="http://schemas.openxmlformats.org/officeDocument/2006/relationships/hyperlink" Target="https://cursive.io/shared/2dea0d610-ef6b-4ba8-8e44-d40dfeb0454b" TargetMode="External"/><Relationship Id="rId1" Type="http://schemas.openxmlformats.org/officeDocument/2006/relationships/slideLayout" Target="../slideLayouts/slideLayout2.xml"/><Relationship Id="rId5" Type="http://schemas.openxmlformats.org/officeDocument/2006/relationships/hyperlink" Target="https://www.postgresql.org/docs/10/tutorial-start.html" TargetMode="External"/><Relationship Id="rId4" Type="http://schemas.openxmlformats.org/officeDocument/2006/relationships/hyperlink" Target="https://docs.microsoft.com/en-us/sql/relational-databases/tutorial-getting-started-with-the-database-engine?view=sql-server-ver15"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9.xml.rels><?xml version="1.0" encoding="UTF-8" standalone="yes"?>
<Relationships xmlns="http://schemas.openxmlformats.org/package/2006/relationships"><Relationship Id="rId3" Type="http://schemas.openxmlformats.org/officeDocument/2006/relationships/hyperlink" Target="https://www.regular-expressions.info/tutorialcnt.html" TargetMode="External"/><Relationship Id="rId2" Type="http://schemas.openxmlformats.org/officeDocument/2006/relationships/hyperlink" Target="https://sublime-text-unofficial-documentation.readthedocs.io/en/latest/search_and_replace/search_and_replace_overview.html" TargetMode="External"/><Relationship Id="rId1" Type="http://schemas.openxmlformats.org/officeDocument/2006/relationships/slideLayout" Target="../slideLayouts/slideLayout2.xml"/><Relationship Id="rId4" Type="http://schemas.openxmlformats.org/officeDocument/2006/relationships/hyperlink" Target="https://jdhao.github.io/2019/02/28/sublime_text_regex_cheat_shee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hyperlink" Target="https://community.tableau.com/s/" TargetMode="External"/><Relationship Id="rId3" Type="http://schemas.openxmlformats.org/officeDocument/2006/relationships/hyperlink" Target="https://womeninanalytics.com/about/" TargetMode="External"/><Relationship Id="rId7" Type="http://schemas.openxmlformats.org/officeDocument/2006/relationships/hyperlink" Target="https://www.kdnuggets.com/websites/societies.html" TargetMode="External"/><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hyperlink" Target="https://www.digitalanalyticsassociation.org/" TargetMode="External"/><Relationship Id="rId5" Type="http://schemas.openxmlformats.org/officeDocument/2006/relationships/hyperlink" Target="https://www.kdnuggets.com/meetings/index.html" TargetMode="External"/><Relationship Id="rId4" Type="http://schemas.openxmlformats.org/officeDocument/2006/relationships/hyperlink" Target="https://emtemp.gcom.cloud/ngw/eventassets/common/conference-calendar/gartner-conference-calendar.pdf" TargetMode="External"/><Relationship Id="rId9" Type="http://schemas.openxmlformats.org/officeDocument/2006/relationships/hyperlink" Target="https://www.datascienceassn.org/"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5BDDC4-D83D-FE9A-2D43-1EB65B3233FB}"/>
              </a:ext>
            </a:extLst>
          </p:cNvPr>
          <p:cNvSpPr>
            <a:spLocks noGrp="1"/>
          </p:cNvSpPr>
          <p:nvPr>
            <p:ph type="ctrTitle"/>
          </p:nvPr>
        </p:nvSpPr>
        <p:spPr/>
        <p:txBody>
          <a:bodyPr/>
          <a:lstStyle/>
          <a:p>
            <a:r>
              <a:rPr lang="es-MX" b="1" i="0" dirty="0">
                <a:solidFill>
                  <a:srgbClr val="1F1F1F"/>
                </a:solidFill>
                <a:effectLst/>
                <a:latin typeface="Source Sans Pro" panose="020B0503030403020204" pitchFamily="34" charset="0"/>
              </a:rPr>
              <a:t>Prepara datos para la exploración</a:t>
            </a:r>
            <a:endParaRPr lang="es-MX" dirty="0"/>
          </a:p>
        </p:txBody>
      </p:sp>
      <p:pic>
        <p:nvPicPr>
          <p:cNvPr id="1026" name="Picture 2" descr="Google Logo - símbolo, significado logotipo, historia, PNG">
            <a:extLst>
              <a:ext uri="{FF2B5EF4-FFF2-40B4-BE49-F238E27FC236}">
                <a16:creationId xmlns:a16="http://schemas.microsoft.com/office/drawing/2014/main" id="{7D8E2E17-88A8-0929-B1BB-81BDAB1D9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646" y="3758711"/>
            <a:ext cx="5134708" cy="2888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80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D9045D6-9B65-86ED-9A09-1D636D79CDEE}"/>
              </a:ext>
            </a:extLst>
          </p:cNvPr>
          <p:cNvPicPr>
            <a:picLocks noChangeAspect="1"/>
          </p:cNvPicPr>
          <p:nvPr/>
        </p:nvPicPr>
        <p:blipFill>
          <a:blip r:embed="rId2"/>
          <a:stretch>
            <a:fillRect/>
          </a:stretch>
        </p:blipFill>
        <p:spPr>
          <a:xfrm>
            <a:off x="344292" y="627404"/>
            <a:ext cx="5229225" cy="1495425"/>
          </a:xfrm>
          <a:prstGeom prst="rect">
            <a:avLst/>
          </a:prstGeom>
        </p:spPr>
      </p:pic>
      <p:pic>
        <p:nvPicPr>
          <p:cNvPr id="7" name="Imagen 6">
            <a:extLst>
              <a:ext uri="{FF2B5EF4-FFF2-40B4-BE49-F238E27FC236}">
                <a16:creationId xmlns:a16="http://schemas.microsoft.com/office/drawing/2014/main" id="{431B990B-2D79-7804-6381-E94C11FB4D62}"/>
              </a:ext>
            </a:extLst>
          </p:cNvPr>
          <p:cNvPicPr>
            <a:picLocks noChangeAspect="1"/>
          </p:cNvPicPr>
          <p:nvPr/>
        </p:nvPicPr>
        <p:blipFill>
          <a:blip r:embed="rId3"/>
          <a:stretch>
            <a:fillRect/>
          </a:stretch>
        </p:blipFill>
        <p:spPr>
          <a:xfrm>
            <a:off x="6803048" y="865529"/>
            <a:ext cx="1962150" cy="1257300"/>
          </a:xfrm>
          <a:prstGeom prst="rect">
            <a:avLst/>
          </a:prstGeom>
        </p:spPr>
      </p:pic>
      <p:pic>
        <p:nvPicPr>
          <p:cNvPr id="9" name="Imagen 8">
            <a:extLst>
              <a:ext uri="{FF2B5EF4-FFF2-40B4-BE49-F238E27FC236}">
                <a16:creationId xmlns:a16="http://schemas.microsoft.com/office/drawing/2014/main" id="{37C9A1D8-0E78-AB1E-DF47-01D440424675}"/>
              </a:ext>
            </a:extLst>
          </p:cNvPr>
          <p:cNvPicPr>
            <a:picLocks noChangeAspect="1"/>
          </p:cNvPicPr>
          <p:nvPr/>
        </p:nvPicPr>
        <p:blipFill>
          <a:blip r:embed="rId4"/>
          <a:stretch>
            <a:fillRect/>
          </a:stretch>
        </p:blipFill>
        <p:spPr>
          <a:xfrm>
            <a:off x="344292" y="2647950"/>
            <a:ext cx="4800600" cy="1562100"/>
          </a:xfrm>
          <a:prstGeom prst="rect">
            <a:avLst/>
          </a:prstGeom>
        </p:spPr>
      </p:pic>
      <p:pic>
        <p:nvPicPr>
          <p:cNvPr id="11" name="Imagen 10">
            <a:extLst>
              <a:ext uri="{FF2B5EF4-FFF2-40B4-BE49-F238E27FC236}">
                <a16:creationId xmlns:a16="http://schemas.microsoft.com/office/drawing/2014/main" id="{3600BA9A-3BC9-CC84-EE19-97AF84DCCC4B}"/>
              </a:ext>
            </a:extLst>
          </p:cNvPr>
          <p:cNvPicPr>
            <a:picLocks noChangeAspect="1"/>
          </p:cNvPicPr>
          <p:nvPr/>
        </p:nvPicPr>
        <p:blipFill>
          <a:blip r:embed="rId5"/>
          <a:stretch>
            <a:fillRect/>
          </a:stretch>
        </p:blipFill>
        <p:spPr>
          <a:xfrm>
            <a:off x="7108070" y="2647950"/>
            <a:ext cx="1419225" cy="1200150"/>
          </a:xfrm>
          <a:prstGeom prst="rect">
            <a:avLst/>
          </a:prstGeom>
        </p:spPr>
      </p:pic>
    </p:spTree>
    <p:extLst>
      <p:ext uri="{BB962C8B-B14F-4D97-AF65-F5344CB8AC3E}">
        <p14:creationId xmlns:p14="http://schemas.microsoft.com/office/powerpoint/2010/main" val="362793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4410A3-65B5-F811-CC36-A4735B05ACC9}"/>
              </a:ext>
            </a:extLst>
          </p:cNvPr>
          <p:cNvSpPr>
            <a:spLocks noGrp="1"/>
          </p:cNvSpPr>
          <p:nvPr>
            <p:ph type="title"/>
          </p:nvPr>
        </p:nvSpPr>
        <p:spPr>
          <a:xfrm>
            <a:off x="838200" y="166254"/>
            <a:ext cx="10515600" cy="692727"/>
          </a:xfrm>
        </p:spPr>
        <p:txBody>
          <a:bodyPr>
            <a:normAutofit fontScale="90000"/>
          </a:bodyPr>
          <a:lstStyle/>
          <a:p>
            <a:r>
              <a:rPr lang="es-MX" b="1" i="0" dirty="0">
                <a:solidFill>
                  <a:srgbClr val="1F1F1F"/>
                </a:solidFill>
                <a:effectLst/>
              </a:rPr>
              <a:t>Los formatos de datos en la práctica</a:t>
            </a:r>
            <a:endParaRPr lang="es-MX" dirty="0"/>
          </a:p>
        </p:txBody>
      </p:sp>
      <p:pic>
        <p:nvPicPr>
          <p:cNvPr id="5" name="Imagen 4">
            <a:extLst>
              <a:ext uri="{FF2B5EF4-FFF2-40B4-BE49-F238E27FC236}">
                <a16:creationId xmlns:a16="http://schemas.microsoft.com/office/drawing/2014/main" id="{16912BCF-F2B5-1766-7CB3-93F01D17BD2D}"/>
              </a:ext>
            </a:extLst>
          </p:cNvPr>
          <p:cNvPicPr>
            <a:picLocks noChangeAspect="1"/>
          </p:cNvPicPr>
          <p:nvPr/>
        </p:nvPicPr>
        <p:blipFill>
          <a:blip r:embed="rId2"/>
          <a:stretch>
            <a:fillRect/>
          </a:stretch>
        </p:blipFill>
        <p:spPr>
          <a:xfrm>
            <a:off x="819150" y="1016389"/>
            <a:ext cx="7639050" cy="2724150"/>
          </a:xfrm>
          <a:prstGeom prst="rect">
            <a:avLst/>
          </a:prstGeom>
        </p:spPr>
      </p:pic>
      <p:pic>
        <p:nvPicPr>
          <p:cNvPr id="7" name="Imagen 6">
            <a:extLst>
              <a:ext uri="{FF2B5EF4-FFF2-40B4-BE49-F238E27FC236}">
                <a16:creationId xmlns:a16="http://schemas.microsoft.com/office/drawing/2014/main" id="{6EDD21BB-626C-7DC2-4055-B3D88F3D444A}"/>
              </a:ext>
            </a:extLst>
          </p:cNvPr>
          <p:cNvPicPr>
            <a:picLocks noChangeAspect="1"/>
          </p:cNvPicPr>
          <p:nvPr/>
        </p:nvPicPr>
        <p:blipFill>
          <a:blip r:embed="rId3"/>
          <a:stretch>
            <a:fillRect/>
          </a:stretch>
        </p:blipFill>
        <p:spPr>
          <a:xfrm>
            <a:off x="838200" y="4129521"/>
            <a:ext cx="7620000" cy="2562225"/>
          </a:xfrm>
          <a:prstGeom prst="rect">
            <a:avLst/>
          </a:prstGeom>
        </p:spPr>
      </p:pic>
    </p:spTree>
    <p:extLst>
      <p:ext uri="{BB962C8B-B14F-4D97-AF65-F5344CB8AC3E}">
        <p14:creationId xmlns:p14="http://schemas.microsoft.com/office/powerpoint/2010/main" val="2551911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E94A2B9-5F41-6909-89D8-ADC516030E4D}"/>
              </a:ext>
            </a:extLst>
          </p:cNvPr>
          <p:cNvPicPr>
            <a:picLocks noChangeAspect="1"/>
          </p:cNvPicPr>
          <p:nvPr/>
        </p:nvPicPr>
        <p:blipFill>
          <a:blip r:embed="rId2"/>
          <a:stretch>
            <a:fillRect/>
          </a:stretch>
        </p:blipFill>
        <p:spPr>
          <a:xfrm>
            <a:off x="1119873" y="381926"/>
            <a:ext cx="9382380" cy="2802986"/>
          </a:xfrm>
          <a:prstGeom prst="rect">
            <a:avLst/>
          </a:prstGeom>
        </p:spPr>
      </p:pic>
      <p:pic>
        <p:nvPicPr>
          <p:cNvPr id="7" name="Imagen 6">
            <a:extLst>
              <a:ext uri="{FF2B5EF4-FFF2-40B4-BE49-F238E27FC236}">
                <a16:creationId xmlns:a16="http://schemas.microsoft.com/office/drawing/2014/main" id="{824757E5-A32A-BB8C-A577-41D192CD603C}"/>
              </a:ext>
            </a:extLst>
          </p:cNvPr>
          <p:cNvPicPr>
            <a:picLocks noChangeAspect="1"/>
          </p:cNvPicPr>
          <p:nvPr/>
        </p:nvPicPr>
        <p:blipFill>
          <a:blip r:embed="rId3"/>
          <a:stretch>
            <a:fillRect/>
          </a:stretch>
        </p:blipFill>
        <p:spPr>
          <a:xfrm>
            <a:off x="1119873" y="3555609"/>
            <a:ext cx="9206559" cy="2802987"/>
          </a:xfrm>
          <a:prstGeom prst="rect">
            <a:avLst/>
          </a:prstGeom>
        </p:spPr>
      </p:pic>
    </p:spTree>
    <p:extLst>
      <p:ext uri="{BB962C8B-B14F-4D97-AF65-F5344CB8AC3E}">
        <p14:creationId xmlns:p14="http://schemas.microsoft.com/office/powerpoint/2010/main" val="535536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87A3184-BF1C-8A76-83F6-0A42D49844F0}"/>
              </a:ext>
            </a:extLst>
          </p:cNvPr>
          <p:cNvPicPr>
            <a:picLocks noChangeAspect="1"/>
          </p:cNvPicPr>
          <p:nvPr/>
        </p:nvPicPr>
        <p:blipFill>
          <a:blip r:embed="rId2"/>
          <a:stretch>
            <a:fillRect/>
          </a:stretch>
        </p:blipFill>
        <p:spPr>
          <a:xfrm>
            <a:off x="1571019" y="224748"/>
            <a:ext cx="8431110" cy="3071557"/>
          </a:xfrm>
          <a:prstGeom prst="rect">
            <a:avLst/>
          </a:prstGeom>
        </p:spPr>
      </p:pic>
      <p:pic>
        <p:nvPicPr>
          <p:cNvPr id="7" name="Imagen 6">
            <a:extLst>
              <a:ext uri="{FF2B5EF4-FFF2-40B4-BE49-F238E27FC236}">
                <a16:creationId xmlns:a16="http://schemas.microsoft.com/office/drawing/2014/main" id="{7274B0F7-4FF6-6285-4814-69134154165E}"/>
              </a:ext>
            </a:extLst>
          </p:cNvPr>
          <p:cNvPicPr>
            <a:picLocks noChangeAspect="1"/>
          </p:cNvPicPr>
          <p:nvPr/>
        </p:nvPicPr>
        <p:blipFill>
          <a:blip r:embed="rId3"/>
          <a:stretch>
            <a:fillRect/>
          </a:stretch>
        </p:blipFill>
        <p:spPr>
          <a:xfrm>
            <a:off x="1571019" y="3660169"/>
            <a:ext cx="8591559" cy="2065381"/>
          </a:xfrm>
          <a:prstGeom prst="rect">
            <a:avLst/>
          </a:prstGeom>
        </p:spPr>
      </p:pic>
    </p:spTree>
    <p:extLst>
      <p:ext uri="{BB962C8B-B14F-4D97-AF65-F5344CB8AC3E}">
        <p14:creationId xmlns:p14="http://schemas.microsoft.com/office/powerpoint/2010/main" val="3891348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2857E15-882A-5A2A-8F5A-1C904EA1A232}"/>
              </a:ext>
            </a:extLst>
          </p:cNvPr>
          <p:cNvPicPr>
            <a:picLocks noChangeAspect="1"/>
          </p:cNvPicPr>
          <p:nvPr/>
        </p:nvPicPr>
        <p:blipFill>
          <a:blip r:embed="rId2"/>
          <a:stretch>
            <a:fillRect/>
          </a:stretch>
        </p:blipFill>
        <p:spPr>
          <a:xfrm>
            <a:off x="521277" y="315191"/>
            <a:ext cx="4914900" cy="2819400"/>
          </a:xfrm>
          <a:prstGeom prst="rect">
            <a:avLst/>
          </a:prstGeom>
        </p:spPr>
      </p:pic>
      <p:pic>
        <p:nvPicPr>
          <p:cNvPr id="7" name="Imagen 6">
            <a:extLst>
              <a:ext uri="{FF2B5EF4-FFF2-40B4-BE49-F238E27FC236}">
                <a16:creationId xmlns:a16="http://schemas.microsoft.com/office/drawing/2014/main" id="{D38B7185-6A51-7756-3E6C-5B6A88E27C19}"/>
              </a:ext>
            </a:extLst>
          </p:cNvPr>
          <p:cNvPicPr>
            <a:picLocks noChangeAspect="1"/>
          </p:cNvPicPr>
          <p:nvPr/>
        </p:nvPicPr>
        <p:blipFill>
          <a:blip r:embed="rId3"/>
          <a:stretch>
            <a:fillRect/>
          </a:stretch>
        </p:blipFill>
        <p:spPr>
          <a:xfrm>
            <a:off x="5715879" y="1275877"/>
            <a:ext cx="6134100" cy="1457325"/>
          </a:xfrm>
          <a:prstGeom prst="rect">
            <a:avLst/>
          </a:prstGeom>
        </p:spPr>
      </p:pic>
      <p:pic>
        <p:nvPicPr>
          <p:cNvPr id="9" name="Imagen 8">
            <a:extLst>
              <a:ext uri="{FF2B5EF4-FFF2-40B4-BE49-F238E27FC236}">
                <a16:creationId xmlns:a16="http://schemas.microsoft.com/office/drawing/2014/main" id="{DC6A37A7-9829-6487-2805-793AF508B98D}"/>
              </a:ext>
            </a:extLst>
          </p:cNvPr>
          <p:cNvPicPr>
            <a:picLocks noChangeAspect="1"/>
          </p:cNvPicPr>
          <p:nvPr/>
        </p:nvPicPr>
        <p:blipFill>
          <a:blip r:embed="rId4"/>
          <a:stretch>
            <a:fillRect/>
          </a:stretch>
        </p:blipFill>
        <p:spPr>
          <a:xfrm>
            <a:off x="5906379" y="3213083"/>
            <a:ext cx="5753100" cy="1419225"/>
          </a:xfrm>
          <a:prstGeom prst="rect">
            <a:avLst/>
          </a:prstGeom>
        </p:spPr>
      </p:pic>
      <p:pic>
        <p:nvPicPr>
          <p:cNvPr id="11" name="Imagen 10">
            <a:extLst>
              <a:ext uri="{FF2B5EF4-FFF2-40B4-BE49-F238E27FC236}">
                <a16:creationId xmlns:a16="http://schemas.microsoft.com/office/drawing/2014/main" id="{68F7EC32-7FA2-8A49-0931-E8BFC3A6AC93}"/>
              </a:ext>
            </a:extLst>
          </p:cNvPr>
          <p:cNvPicPr>
            <a:picLocks noChangeAspect="1"/>
          </p:cNvPicPr>
          <p:nvPr/>
        </p:nvPicPr>
        <p:blipFill>
          <a:blip r:embed="rId5"/>
          <a:stretch>
            <a:fillRect/>
          </a:stretch>
        </p:blipFill>
        <p:spPr>
          <a:xfrm>
            <a:off x="915279" y="4322005"/>
            <a:ext cx="4800600" cy="1562100"/>
          </a:xfrm>
          <a:prstGeom prst="rect">
            <a:avLst/>
          </a:prstGeom>
        </p:spPr>
      </p:pic>
    </p:spTree>
    <p:extLst>
      <p:ext uri="{BB962C8B-B14F-4D97-AF65-F5344CB8AC3E}">
        <p14:creationId xmlns:p14="http://schemas.microsoft.com/office/powerpoint/2010/main" val="2105779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4702348-0DAD-8947-74F0-0C1B9CE98184}"/>
              </a:ext>
            </a:extLst>
          </p:cNvPr>
          <p:cNvPicPr>
            <a:picLocks noChangeAspect="1"/>
          </p:cNvPicPr>
          <p:nvPr/>
        </p:nvPicPr>
        <p:blipFill>
          <a:blip r:embed="rId2"/>
          <a:stretch>
            <a:fillRect/>
          </a:stretch>
        </p:blipFill>
        <p:spPr>
          <a:xfrm>
            <a:off x="1056126" y="844867"/>
            <a:ext cx="10079747" cy="6013133"/>
          </a:xfrm>
          <a:prstGeom prst="rect">
            <a:avLst/>
          </a:prstGeom>
        </p:spPr>
      </p:pic>
      <p:pic>
        <p:nvPicPr>
          <p:cNvPr id="7" name="Imagen 6">
            <a:extLst>
              <a:ext uri="{FF2B5EF4-FFF2-40B4-BE49-F238E27FC236}">
                <a16:creationId xmlns:a16="http://schemas.microsoft.com/office/drawing/2014/main" id="{A3980796-1390-A97E-61C4-E3D0108F72A4}"/>
              </a:ext>
            </a:extLst>
          </p:cNvPr>
          <p:cNvPicPr>
            <a:picLocks noChangeAspect="1"/>
          </p:cNvPicPr>
          <p:nvPr/>
        </p:nvPicPr>
        <p:blipFill>
          <a:blip r:embed="rId3"/>
          <a:stretch>
            <a:fillRect/>
          </a:stretch>
        </p:blipFill>
        <p:spPr>
          <a:xfrm>
            <a:off x="1709304" y="304540"/>
            <a:ext cx="7519551" cy="540327"/>
          </a:xfrm>
          <a:prstGeom prst="rect">
            <a:avLst/>
          </a:prstGeom>
        </p:spPr>
      </p:pic>
    </p:spTree>
    <p:extLst>
      <p:ext uri="{BB962C8B-B14F-4D97-AF65-F5344CB8AC3E}">
        <p14:creationId xmlns:p14="http://schemas.microsoft.com/office/powerpoint/2010/main" val="3381036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FAFA531-8BC1-E3F2-6ECB-9F01D48F5D10}"/>
              </a:ext>
            </a:extLst>
          </p:cNvPr>
          <p:cNvPicPr>
            <a:picLocks noChangeAspect="1"/>
          </p:cNvPicPr>
          <p:nvPr/>
        </p:nvPicPr>
        <p:blipFill>
          <a:blip r:embed="rId2"/>
          <a:stretch>
            <a:fillRect/>
          </a:stretch>
        </p:blipFill>
        <p:spPr>
          <a:xfrm>
            <a:off x="1601519" y="0"/>
            <a:ext cx="8210550" cy="3143250"/>
          </a:xfrm>
          <a:prstGeom prst="rect">
            <a:avLst/>
          </a:prstGeom>
        </p:spPr>
      </p:pic>
      <p:pic>
        <p:nvPicPr>
          <p:cNvPr id="7" name="Imagen 6">
            <a:extLst>
              <a:ext uri="{FF2B5EF4-FFF2-40B4-BE49-F238E27FC236}">
                <a16:creationId xmlns:a16="http://schemas.microsoft.com/office/drawing/2014/main" id="{7DC70C7B-288D-56DE-4222-57C1C3CF0360}"/>
              </a:ext>
            </a:extLst>
          </p:cNvPr>
          <p:cNvPicPr>
            <a:picLocks noChangeAspect="1"/>
          </p:cNvPicPr>
          <p:nvPr/>
        </p:nvPicPr>
        <p:blipFill>
          <a:blip r:embed="rId3"/>
          <a:stretch>
            <a:fillRect/>
          </a:stretch>
        </p:blipFill>
        <p:spPr>
          <a:xfrm>
            <a:off x="1981200" y="3429000"/>
            <a:ext cx="8229600" cy="3257550"/>
          </a:xfrm>
          <a:prstGeom prst="rect">
            <a:avLst/>
          </a:prstGeom>
        </p:spPr>
      </p:pic>
    </p:spTree>
    <p:extLst>
      <p:ext uri="{BB962C8B-B14F-4D97-AF65-F5344CB8AC3E}">
        <p14:creationId xmlns:p14="http://schemas.microsoft.com/office/powerpoint/2010/main" val="7814290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9254E19F-21B4-29FE-E80C-CE204A499F95}"/>
              </a:ext>
            </a:extLst>
          </p:cNvPr>
          <p:cNvPicPr>
            <a:picLocks noChangeAspect="1"/>
          </p:cNvPicPr>
          <p:nvPr/>
        </p:nvPicPr>
        <p:blipFill>
          <a:blip r:embed="rId2"/>
          <a:stretch>
            <a:fillRect/>
          </a:stretch>
        </p:blipFill>
        <p:spPr>
          <a:xfrm>
            <a:off x="569449" y="1250889"/>
            <a:ext cx="11053101" cy="4356222"/>
          </a:xfrm>
          <a:prstGeom prst="rect">
            <a:avLst/>
          </a:prstGeom>
        </p:spPr>
      </p:pic>
    </p:spTree>
    <p:extLst>
      <p:ext uri="{BB962C8B-B14F-4D97-AF65-F5344CB8AC3E}">
        <p14:creationId xmlns:p14="http://schemas.microsoft.com/office/powerpoint/2010/main" val="3887710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14D175-51D3-81E6-6579-F1991C68D938}"/>
              </a:ext>
            </a:extLst>
          </p:cNvPr>
          <p:cNvSpPr>
            <a:spLocks noGrp="1"/>
          </p:cNvSpPr>
          <p:nvPr>
            <p:ph idx="1"/>
          </p:nvPr>
        </p:nvSpPr>
        <p:spPr>
          <a:xfrm>
            <a:off x="990600" y="1087923"/>
            <a:ext cx="10515600" cy="4351338"/>
          </a:xfrm>
        </p:spPr>
        <p:txBody>
          <a:bodyPr/>
          <a:lstStyle/>
          <a:p>
            <a:pPr algn="l"/>
            <a:r>
              <a:rPr lang="es-MX" b="1" i="0" dirty="0">
                <a:solidFill>
                  <a:srgbClr val="1F1F1F"/>
                </a:solidFill>
                <a:effectLst/>
                <a:latin typeface="var(--cds-font-family-source-sans-pro)"/>
              </a:rPr>
              <a:t>¿Qué es el modelado de datos?</a:t>
            </a:r>
          </a:p>
          <a:p>
            <a:pPr algn="l"/>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El </a:t>
            </a:r>
            <a:r>
              <a:rPr lang="es-MX" b="1" i="0" dirty="0">
                <a:solidFill>
                  <a:srgbClr val="1F1F1F"/>
                </a:solidFill>
                <a:effectLst/>
                <a:latin typeface="unset"/>
              </a:rPr>
              <a:t>modelado de datos</a:t>
            </a:r>
            <a:r>
              <a:rPr lang="es-MX" b="0" i="0" dirty="0">
                <a:solidFill>
                  <a:srgbClr val="1F1F1F"/>
                </a:solidFill>
                <a:effectLst/>
                <a:latin typeface="var(--cds-font-family-source-sans-pro)"/>
              </a:rPr>
              <a:t> es el proceso de creación de diagramas que representan visualmente cómo se organizan y estructuran los datos.  Estas representaciones visuales se llaman </a:t>
            </a:r>
            <a:r>
              <a:rPr lang="es-MX" b="1" i="0" dirty="0">
                <a:solidFill>
                  <a:srgbClr val="1F1F1F"/>
                </a:solidFill>
                <a:effectLst/>
                <a:latin typeface="unset"/>
              </a:rPr>
              <a:t>modelos de datos</a:t>
            </a:r>
            <a:r>
              <a:rPr lang="es-MX" b="0" i="0" dirty="0">
                <a:solidFill>
                  <a:srgbClr val="1F1F1F"/>
                </a:solidFill>
                <a:effectLst/>
                <a:latin typeface="var(--cds-font-family-source-sans-pro)"/>
              </a:rPr>
              <a:t>.</a:t>
            </a:r>
          </a:p>
          <a:p>
            <a:pPr marL="0" indent="0">
              <a:buNone/>
            </a:pPr>
            <a:r>
              <a:rPr lang="es-MX" b="0" i="0" dirty="0">
                <a:solidFill>
                  <a:srgbClr val="1F1F1F"/>
                </a:solidFill>
                <a:effectLst/>
                <a:latin typeface="Source Sans Pro" panose="020B0503030403020204" pitchFamily="34" charset="0"/>
              </a:rPr>
              <a:t>Los modelos de datos son similares; los distintos usuarios pueden tener necesidades de datos diferentes, pero el modelo de datos les permite comprender la estructura en su conjunto. </a:t>
            </a:r>
            <a:endParaRPr lang="es-MX" dirty="0"/>
          </a:p>
        </p:txBody>
      </p:sp>
    </p:spTree>
    <p:extLst>
      <p:ext uri="{BB962C8B-B14F-4D97-AF65-F5344CB8AC3E}">
        <p14:creationId xmlns:p14="http://schemas.microsoft.com/office/powerpoint/2010/main" val="3240965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D14D175-51D3-81E6-6579-F1991C68D938}"/>
              </a:ext>
            </a:extLst>
          </p:cNvPr>
          <p:cNvSpPr>
            <a:spLocks noGrp="1"/>
          </p:cNvSpPr>
          <p:nvPr>
            <p:ph idx="1"/>
          </p:nvPr>
        </p:nvSpPr>
        <p:spPr>
          <a:xfrm>
            <a:off x="6317673" y="588477"/>
            <a:ext cx="5223164" cy="5874327"/>
          </a:xfrm>
        </p:spPr>
        <p:txBody>
          <a:bodyPr>
            <a:normAutofit fontScale="70000" lnSpcReduction="20000"/>
          </a:bodyPr>
          <a:lstStyle/>
          <a:p>
            <a:pPr algn="l">
              <a:buFont typeface="+mj-lt"/>
              <a:buAutoNum type="arabicPeriod"/>
            </a:pPr>
            <a:r>
              <a:rPr lang="es-MX" b="0" i="0" dirty="0">
                <a:solidFill>
                  <a:srgbClr val="1F1F1F"/>
                </a:solidFill>
                <a:effectLst/>
                <a:latin typeface="var(--cds-font-family-source-sans-pro)"/>
              </a:rPr>
              <a:t>El </a:t>
            </a:r>
            <a:r>
              <a:rPr lang="es-MX" b="1" i="0" dirty="0">
                <a:solidFill>
                  <a:srgbClr val="1F1F1F"/>
                </a:solidFill>
                <a:effectLst/>
                <a:latin typeface="unset"/>
              </a:rPr>
              <a:t>modelado conceptual de datos</a:t>
            </a:r>
            <a:r>
              <a:rPr lang="es-MX" b="0" i="0" dirty="0">
                <a:solidFill>
                  <a:srgbClr val="1F1F1F"/>
                </a:solidFill>
                <a:effectLst/>
                <a:latin typeface="var(--cds-font-family-source-sans-pro)"/>
              </a:rPr>
              <a:t> ofrece una visión de alto nivel de la estructura de datos, como la forma en que los datos interactúan en una organización. Por ejemplo, un modelo de datos conceptual puede utilizarse para definir los requisitos comerciales de una nueva base de datos. Un modelo de datos conceptual no contiene detalles técnicos. </a:t>
            </a:r>
          </a:p>
          <a:p>
            <a:pPr algn="l">
              <a:buFont typeface="+mj-lt"/>
              <a:buAutoNum type="arabicPeriod"/>
            </a:pPr>
            <a:r>
              <a:rPr lang="es-MX" b="0" i="0" dirty="0">
                <a:solidFill>
                  <a:srgbClr val="1F1F1F"/>
                </a:solidFill>
                <a:effectLst/>
                <a:latin typeface="var(--cds-font-family-source-sans-pro)"/>
              </a:rPr>
              <a:t>El </a:t>
            </a:r>
            <a:r>
              <a:rPr lang="es-MX" b="1" i="0" dirty="0">
                <a:solidFill>
                  <a:srgbClr val="1F1F1F"/>
                </a:solidFill>
                <a:effectLst/>
                <a:latin typeface="unset"/>
              </a:rPr>
              <a:t>modelo de datos lógico</a:t>
            </a:r>
            <a:r>
              <a:rPr lang="es-MX" b="0" i="0" dirty="0">
                <a:solidFill>
                  <a:srgbClr val="1F1F1F"/>
                </a:solidFill>
                <a:effectLst/>
                <a:latin typeface="var(--cds-font-family-source-sans-pro)"/>
              </a:rPr>
              <a:t> se centra en los detalles técnicos de una base de datos, como las relaciones, los atributos y las entidades. Por ejemplo, un modelo de datos lógico define cómo se identifican los registros individuales en una base de datos. Pero no detalla los nombres reales de las tablas de la base de datos. Ese es el trabajo de un modelo de datos físico.</a:t>
            </a:r>
          </a:p>
          <a:p>
            <a:pPr algn="l">
              <a:buFont typeface="+mj-lt"/>
              <a:buAutoNum type="arabicPeriod"/>
            </a:pPr>
            <a:r>
              <a:rPr lang="es-MX" b="0" i="0" dirty="0">
                <a:solidFill>
                  <a:srgbClr val="1F1F1F"/>
                </a:solidFill>
                <a:effectLst/>
                <a:latin typeface="var(--cds-font-family-source-sans-pro)"/>
              </a:rPr>
              <a:t>El </a:t>
            </a:r>
            <a:r>
              <a:rPr lang="es-MX" b="1" i="0" dirty="0">
                <a:solidFill>
                  <a:srgbClr val="1F1F1F"/>
                </a:solidFill>
                <a:effectLst/>
                <a:latin typeface="unset"/>
              </a:rPr>
              <a:t>modelo de datos físico</a:t>
            </a:r>
            <a:r>
              <a:rPr lang="es-MX" b="0" i="0" dirty="0">
                <a:solidFill>
                  <a:srgbClr val="1F1F1F"/>
                </a:solidFill>
                <a:effectLst/>
                <a:latin typeface="var(--cds-font-family-source-sans-pro)"/>
              </a:rPr>
              <a:t> describe el funcionamiento de una base de datos. Un modelo de datos físico define todas las entidades y atributos utilizados; por ejemplo, incluye los nombres de las tablas, los nombres de las columnas y los tipos de datos de la base de datos.</a:t>
            </a:r>
          </a:p>
        </p:txBody>
      </p:sp>
      <p:pic>
        <p:nvPicPr>
          <p:cNvPr id="3074" name="Picture 2">
            <a:extLst>
              <a:ext uri="{FF2B5EF4-FFF2-40B4-BE49-F238E27FC236}">
                <a16:creationId xmlns:a16="http://schemas.microsoft.com/office/drawing/2014/main" id="{665CCD0D-BEDD-68D3-E0A3-857CB162DC3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398" b="94458" l="9883" r="95477">
                        <a14:foregroundMark x1="20101" y1="65181" x2="6533" y2="94458"/>
                        <a14:foregroundMark x1="6533" y1="94458" x2="16918" y2="93614"/>
                        <a14:foregroundMark x1="16918" y1="93614" x2="71608" y2="97349"/>
                        <a14:foregroundMark x1="71608" y1="97349" x2="95561" y2="94458"/>
                        <a14:foregroundMark x1="95561" y1="94458" x2="55695" y2="12410"/>
                        <a14:foregroundMark x1="55695" y1="12410" x2="46064" y2="10602"/>
                        <a14:foregroundMark x1="46064" y1="10602" x2="19347" y2="67349"/>
                        <a14:foregroundMark x1="46231" y1="10964" x2="47320" y2="9398"/>
                      </a14:backgroundRemoval>
                    </a14:imgEffect>
                  </a14:imgLayer>
                </a14:imgProps>
              </a:ext>
              <a:ext uri="{28A0092B-C50C-407E-A947-70E740481C1C}">
                <a14:useLocalDpi xmlns:a14="http://schemas.microsoft.com/office/drawing/2010/main" val="0"/>
              </a:ext>
            </a:extLst>
          </a:blip>
          <a:srcRect/>
          <a:stretch>
            <a:fillRect/>
          </a:stretch>
        </p:blipFill>
        <p:spPr bwMode="auto">
          <a:xfrm>
            <a:off x="-476897" y="491836"/>
            <a:ext cx="6898478" cy="587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95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BE82F05-4563-B86E-6C7F-AE3DBAC659AB}"/>
              </a:ext>
            </a:extLst>
          </p:cNvPr>
          <p:cNvSpPr>
            <a:spLocks noGrp="1"/>
          </p:cNvSpPr>
          <p:nvPr>
            <p:ph idx="1"/>
          </p:nvPr>
        </p:nvSpPr>
        <p:spPr>
          <a:xfrm>
            <a:off x="1013011" y="938119"/>
            <a:ext cx="5257800" cy="4351338"/>
          </a:xfrm>
        </p:spPr>
        <p:txBody>
          <a:bodyPr/>
          <a:lstStyle/>
          <a:p>
            <a:r>
              <a:rPr lang="es-MX" dirty="0" err="1"/>
              <a:t>Start</a:t>
            </a:r>
            <a:r>
              <a:rPr lang="es-MX" dirty="0"/>
              <a:t> a Project</a:t>
            </a:r>
          </a:p>
          <a:p>
            <a:r>
              <a:rPr lang="es-MX" dirty="0"/>
              <a:t>Ask </a:t>
            </a:r>
            <a:r>
              <a:rPr lang="es-MX" dirty="0" err="1"/>
              <a:t>all</a:t>
            </a:r>
            <a:r>
              <a:rPr lang="es-MX" dirty="0"/>
              <a:t> </a:t>
            </a:r>
            <a:r>
              <a:rPr lang="es-MX" dirty="0" err="1"/>
              <a:t>the</a:t>
            </a:r>
            <a:r>
              <a:rPr lang="es-MX" dirty="0"/>
              <a:t> </a:t>
            </a:r>
            <a:r>
              <a:rPr lang="es-MX" dirty="0" err="1"/>
              <a:t>right</a:t>
            </a:r>
            <a:r>
              <a:rPr lang="es-MX" dirty="0"/>
              <a:t> </a:t>
            </a:r>
            <a:r>
              <a:rPr lang="es-MX" dirty="0" err="1"/>
              <a:t>questions</a:t>
            </a:r>
            <a:r>
              <a:rPr lang="es-MX" dirty="0"/>
              <a:t> </a:t>
            </a:r>
          </a:p>
          <a:p>
            <a:r>
              <a:rPr lang="es-MX" dirty="0" err="1"/>
              <a:t>Applied</a:t>
            </a:r>
            <a:r>
              <a:rPr lang="es-MX" dirty="0"/>
              <a:t> </a:t>
            </a:r>
            <a:r>
              <a:rPr lang="es-MX" dirty="0" err="1"/>
              <a:t>structured</a:t>
            </a:r>
            <a:r>
              <a:rPr lang="es-MX" dirty="0"/>
              <a:t> </a:t>
            </a:r>
            <a:r>
              <a:rPr lang="es-MX" dirty="0" err="1"/>
              <a:t>thinking</a:t>
            </a:r>
            <a:r>
              <a:rPr lang="es-MX" dirty="0"/>
              <a:t> </a:t>
            </a:r>
          </a:p>
          <a:p>
            <a:r>
              <a:rPr lang="es-MX" dirty="0" err="1"/>
              <a:t>Sync</a:t>
            </a:r>
            <a:r>
              <a:rPr lang="es-MX" dirty="0"/>
              <a:t> </a:t>
            </a:r>
            <a:r>
              <a:rPr lang="es-MX" dirty="0" err="1"/>
              <a:t>with</a:t>
            </a:r>
            <a:r>
              <a:rPr lang="es-MX" dirty="0"/>
              <a:t> </a:t>
            </a:r>
            <a:r>
              <a:rPr lang="es-MX" dirty="0" err="1"/>
              <a:t>Stakeholders</a:t>
            </a:r>
            <a:endParaRPr lang="es-MX" dirty="0"/>
          </a:p>
          <a:p>
            <a:r>
              <a:rPr lang="es-MX" sz="3200" dirty="0" err="1">
                <a:solidFill>
                  <a:srgbClr val="00B050"/>
                </a:solidFill>
              </a:rPr>
              <a:t>Preparing</a:t>
            </a:r>
            <a:r>
              <a:rPr lang="es-MX" sz="3200" dirty="0">
                <a:solidFill>
                  <a:srgbClr val="00B050"/>
                </a:solidFill>
              </a:rPr>
              <a:t> </a:t>
            </a:r>
            <a:r>
              <a:rPr lang="es-MX" sz="3200" dirty="0" err="1">
                <a:solidFill>
                  <a:srgbClr val="00B050"/>
                </a:solidFill>
              </a:rPr>
              <a:t>the</a:t>
            </a:r>
            <a:r>
              <a:rPr lang="es-MX" sz="3200" dirty="0">
                <a:solidFill>
                  <a:srgbClr val="00B050"/>
                </a:solidFill>
              </a:rPr>
              <a:t> Data </a:t>
            </a:r>
            <a:r>
              <a:rPr lang="es-MX" sz="3200" dirty="0" err="1">
                <a:solidFill>
                  <a:srgbClr val="00B050"/>
                </a:solidFill>
              </a:rPr>
              <a:t>correctly</a:t>
            </a:r>
            <a:endParaRPr lang="es-MX" sz="3200" dirty="0">
              <a:solidFill>
                <a:srgbClr val="00B050"/>
              </a:solidFill>
            </a:endParaRPr>
          </a:p>
        </p:txBody>
      </p:sp>
      <p:pic>
        <p:nvPicPr>
          <p:cNvPr id="7" name="Imagen 6">
            <a:extLst>
              <a:ext uri="{FF2B5EF4-FFF2-40B4-BE49-F238E27FC236}">
                <a16:creationId xmlns:a16="http://schemas.microsoft.com/office/drawing/2014/main" id="{1BC295CE-F986-5A0E-6851-406B521A542A}"/>
              </a:ext>
            </a:extLst>
          </p:cNvPr>
          <p:cNvPicPr>
            <a:picLocks noChangeAspect="1"/>
          </p:cNvPicPr>
          <p:nvPr/>
        </p:nvPicPr>
        <p:blipFill>
          <a:blip r:embed="rId2"/>
          <a:stretch>
            <a:fillRect/>
          </a:stretch>
        </p:blipFill>
        <p:spPr>
          <a:xfrm>
            <a:off x="1446398" y="3623421"/>
            <a:ext cx="8440265" cy="1919942"/>
          </a:xfrm>
          <a:prstGeom prst="rect">
            <a:avLst/>
          </a:prstGeom>
        </p:spPr>
      </p:pic>
    </p:spTree>
    <p:extLst>
      <p:ext uri="{BB962C8B-B14F-4D97-AF65-F5344CB8AC3E}">
        <p14:creationId xmlns:p14="http://schemas.microsoft.com/office/powerpoint/2010/main" val="11443350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632DCE7-CD0E-B789-F7E9-640E00119B68}"/>
              </a:ext>
            </a:extLst>
          </p:cNvPr>
          <p:cNvSpPr>
            <a:spLocks noGrp="1"/>
          </p:cNvSpPr>
          <p:nvPr>
            <p:ph idx="1"/>
          </p:nvPr>
        </p:nvSpPr>
        <p:spPr>
          <a:xfrm>
            <a:off x="838200" y="540327"/>
            <a:ext cx="10515600" cy="5636636"/>
          </a:xfrm>
        </p:spPr>
        <p:txBody>
          <a:bodyPr>
            <a:normAutofit fontScale="77500" lnSpcReduction="20000"/>
          </a:bodyPr>
          <a:lstStyle/>
          <a:p>
            <a:pPr algn="just"/>
            <a:r>
              <a:rPr lang="es-MX" b="1" i="0" dirty="0">
                <a:solidFill>
                  <a:srgbClr val="1F1F1F"/>
                </a:solidFill>
                <a:effectLst/>
                <a:latin typeface="var(--cds-font-family-source-sans-pro)"/>
              </a:rPr>
              <a:t>Técnicas de modelado de datos</a:t>
            </a:r>
          </a:p>
          <a:p>
            <a:pPr marL="0" indent="0" algn="just">
              <a:buNone/>
            </a:pPr>
            <a:r>
              <a:rPr lang="es-MX" b="0" i="0" dirty="0">
                <a:solidFill>
                  <a:srgbClr val="1F1F1F"/>
                </a:solidFill>
                <a:effectLst/>
                <a:latin typeface="var(--cds-font-family-source-sans-pro)"/>
              </a:rPr>
              <a:t>Hay muchos enfoques al desarrollar modelos de datos, dos métodos comunes son el</a:t>
            </a:r>
            <a:r>
              <a:rPr lang="es-MX" b="1" i="0" dirty="0">
                <a:solidFill>
                  <a:srgbClr val="1F1F1F"/>
                </a:solidFill>
                <a:effectLst/>
                <a:latin typeface="unset"/>
              </a:rPr>
              <a:t> Diagrama de Relación de Entidades (ERD)</a:t>
            </a:r>
            <a:r>
              <a:rPr lang="es-MX" b="0" i="0" dirty="0">
                <a:solidFill>
                  <a:srgbClr val="1F1F1F"/>
                </a:solidFill>
                <a:effectLst/>
                <a:latin typeface="var(--cds-font-family-source-sans-pro)"/>
              </a:rPr>
              <a:t> y el diagrama del </a:t>
            </a:r>
            <a:r>
              <a:rPr lang="es-MX" b="1" i="0" dirty="0">
                <a:solidFill>
                  <a:srgbClr val="1F1F1F"/>
                </a:solidFill>
                <a:effectLst/>
                <a:latin typeface="unset"/>
              </a:rPr>
              <a:t>Lenguaje Unificado de Modelado (UML)</a:t>
            </a:r>
            <a:r>
              <a:rPr lang="es-MX" b="0" i="0" dirty="0">
                <a:solidFill>
                  <a:srgbClr val="1F1F1F"/>
                </a:solidFill>
                <a:effectLst/>
                <a:latin typeface="var(--cds-font-family-source-sans-pro)"/>
              </a:rPr>
              <a:t>. Los ERD son una forma visual de entender la relación entre las entidades del modelo de datos. Los diagramas UML son diagramas muy detallados que describen la estructura de un sistema mostrando las entidades, los atributos, las operaciones y las relaciones del sistema. Como analista de datos junior, tendrás que entender que existen diferentes técnicas de modelado de datos, pero en la práctica, probablemente utilizarás la técnica existente en tu organización. </a:t>
            </a:r>
          </a:p>
          <a:p>
            <a:pPr marL="0" indent="0" algn="just">
              <a:buNone/>
            </a:pPr>
            <a:r>
              <a:rPr lang="es-MX" b="0" i="0" dirty="0">
                <a:solidFill>
                  <a:srgbClr val="1F1F1F"/>
                </a:solidFill>
                <a:effectLst/>
                <a:latin typeface="var(--cds-font-family-source-sans-pro)"/>
              </a:rPr>
              <a:t>Puedes leer más sobre ERD, UML y diccionarios de datos en este </a:t>
            </a:r>
            <a:r>
              <a:rPr lang="es-MX" b="0" i="0" u="sng" dirty="0">
                <a:solidFill>
                  <a:srgbClr val="1F1F1F"/>
                </a:solidFill>
                <a:effectLst/>
                <a:latin typeface="var(--cds-font-family-source-sans-pro)"/>
                <a:hlinkClick r:id="rId2"/>
              </a:rPr>
              <a:t>artículo sobre técnicas de modelado de datos</a:t>
            </a:r>
            <a:r>
              <a:rPr lang="es-MX" b="0" i="0" dirty="0">
                <a:solidFill>
                  <a:srgbClr val="1F1F1F"/>
                </a:solidFill>
                <a:effectLst/>
                <a:latin typeface="var(--cds-font-family-source-sans-pro)"/>
              </a:rPr>
              <a:t>. </a:t>
            </a:r>
          </a:p>
          <a:p>
            <a:pPr marL="0" indent="0" algn="just">
              <a:buNone/>
            </a:pPr>
            <a:endParaRPr lang="es-MX" b="0" i="0" dirty="0">
              <a:solidFill>
                <a:srgbClr val="1F1F1F"/>
              </a:solidFill>
              <a:effectLst/>
              <a:latin typeface="var(--cds-font-family-source-sans-pro)"/>
            </a:endParaRPr>
          </a:p>
          <a:p>
            <a:pPr algn="just"/>
            <a:r>
              <a:rPr lang="es-MX" b="1" i="0" dirty="0">
                <a:solidFill>
                  <a:srgbClr val="1F1F1F"/>
                </a:solidFill>
                <a:effectLst/>
                <a:latin typeface="var(--cds-font-family-source-sans-pro)"/>
              </a:rPr>
              <a:t>Análisis de datos y modelado de datos</a:t>
            </a:r>
          </a:p>
          <a:p>
            <a:pPr marL="0" indent="0" algn="just">
              <a:buNone/>
            </a:pPr>
            <a:r>
              <a:rPr lang="es-MX" b="0" i="0" dirty="0">
                <a:solidFill>
                  <a:srgbClr val="1F1F1F"/>
                </a:solidFill>
                <a:effectLst/>
                <a:latin typeface="var(--cds-font-family-source-sans-pro)"/>
              </a:rPr>
              <a:t>El modelado de datos puede ayudarte a explorar los detalles de alto nivel de tus datos y cómo se relacionan en los sistemas de información de la organización. El modelado de datos a veces requiere un análisis de datos para entender cómo se reúnen los datos; de esta manera, se sabe cómo mapear los datos. Por último, los modelos de datos facilitan la comprensión de los datos por parte de todos los miembros de la organización y la colaboración con ellos. ¡Esto es importante para ti y para todos los miembros de tu equipo!</a:t>
            </a:r>
          </a:p>
          <a:p>
            <a:pPr algn="just"/>
            <a:endParaRPr lang="es-MX" dirty="0"/>
          </a:p>
        </p:txBody>
      </p:sp>
    </p:spTree>
    <p:extLst>
      <p:ext uri="{BB962C8B-B14F-4D97-AF65-F5344CB8AC3E}">
        <p14:creationId xmlns:p14="http://schemas.microsoft.com/office/powerpoint/2010/main" val="2938443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1DD3CBF-B132-D532-6715-08F0D83B7E72}"/>
              </a:ext>
            </a:extLst>
          </p:cNvPr>
          <p:cNvPicPr>
            <a:picLocks noChangeAspect="1"/>
          </p:cNvPicPr>
          <p:nvPr/>
        </p:nvPicPr>
        <p:blipFill>
          <a:blip r:embed="rId2"/>
          <a:stretch>
            <a:fillRect/>
          </a:stretch>
        </p:blipFill>
        <p:spPr>
          <a:xfrm>
            <a:off x="523442" y="1464400"/>
            <a:ext cx="4772025" cy="1924050"/>
          </a:xfrm>
          <a:prstGeom prst="rect">
            <a:avLst/>
          </a:prstGeom>
        </p:spPr>
      </p:pic>
      <p:pic>
        <p:nvPicPr>
          <p:cNvPr id="7" name="Imagen 6">
            <a:extLst>
              <a:ext uri="{FF2B5EF4-FFF2-40B4-BE49-F238E27FC236}">
                <a16:creationId xmlns:a16="http://schemas.microsoft.com/office/drawing/2014/main" id="{F012E9CE-6D4B-FD9E-DFD1-436927A52DD5}"/>
              </a:ext>
            </a:extLst>
          </p:cNvPr>
          <p:cNvPicPr>
            <a:picLocks noChangeAspect="1"/>
          </p:cNvPicPr>
          <p:nvPr/>
        </p:nvPicPr>
        <p:blipFill>
          <a:blip r:embed="rId3"/>
          <a:stretch>
            <a:fillRect/>
          </a:stretch>
        </p:blipFill>
        <p:spPr>
          <a:xfrm>
            <a:off x="6324086" y="355005"/>
            <a:ext cx="4655748" cy="1222552"/>
          </a:xfrm>
          <a:prstGeom prst="rect">
            <a:avLst/>
          </a:prstGeom>
        </p:spPr>
      </p:pic>
      <p:pic>
        <p:nvPicPr>
          <p:cNvPr id="9" name="Imagen 8">
            <a:extLst>
              <a:ext uri="{FF2B5EF4-FFF2-40B4-BE49-F238E27FC236}">
                <a16:creationId xmlns:a16="http://schemas.microsoft.com/office/drawing/2014/main" id="{4C72E368-EFB2-579F-430A-F47343909B18}"/>
              </a:ext>
            </a:extLst>
          </p:cNvPr>
          <p:cNvPicPr>
            <a:picLocks noChangeAspect="1"/>
          </p:cNvPicPr>
          <p:nvPr/>
        </p:nvPicPr>
        <p:blipFill>
          <a:blip r:embed="rId4"/>
          <a:stretch>
            <a:fillRect/>
          </a:stretch>
        </p:blipFill>
        <p:spPr>
          <a:xfrm>
            <a:off x="6324086" y="2165898"/>
            <a:ext cx="4212742" cy="1222552"/>
          </a:xfrm>
          <a:prstGeom prst="rect">
            <a:avLst/>
          </a:prstGeom>
        </p:spPr>
      </p:pic>
      <p:pic>
        <p:nvPicPr>
          <p:cNvPr id="4098" name="Picture 2" descr="Three Venn diagrams illustrating the overlap between AND, OR, and NOT operators.">
            <a:extLst>
              <a:ext uri="{FF2B5EF4-FFF2-40B4-BE49-F238E27FC236}">
                <a16:creationId xmlns:a16="http://schemas.microsoft.com/office/drawing/2014/main" id="{494918F9-A2E8-C27E-33A0-CF8D097622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0817" y="4470144"/>
            <a:ext cx="6731978" cy="1846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227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9279CAB-58AD-C94A-96E7-E7F0D27A35B7}"/>
              </a:ext>
            </a:extLst>
          </p:cNvPr>
          <p:cNvPicPr>
            <a:picLocks noChangeAspect="1"/>
          </p:cNvPicPr>
          <p:nvPr/>
        </p:nvPicPr>
        <p:blipFill>
          <a:blip r:embed="rId2"/>
          <a:stretch>
            <a:fillRect/>
          </a:stretch>
        </p:blipFill>
        <p:spPr>
          <a:xfrm rot="5400000">
            <a:off x="-891459" y="3555046"/>
            <a:ext cx="3373590" cy="1323975"/>
          </a:xfrm>
          <a:prstGeom prst="rect">
            <a:avLst/>
          </a:prstGeom>
        </p:spPr>
      </p:pic>
      <p:pic>
        <p:nvPicPr>
          <p:cNvPr id="7" name="Imagen 6">
            <a:extLst>
              <a:ext uri="{FF2B5EF4-FFF2-40B4-BE49-F238E27FC236}">
                <a16:creationId xmlns:a16="http://schemas.microsoft.com/office/drawing/2014/main" id="{A2DD9C18-E102-B796-38E9-638818B0FFDD}"/>
              </a:ext>
            </a:extLst>
          </p:cNvPr>
          <p:cNvPicPr>
            <a:picLocks noChangeAspect="1"/>
          </p:cNvPicPr>
          <p:nvPr/>
        </p:nvPicPr>
        <p:blipFill rotWithShape="1">
          <a:blip r:embed="rId3"/>
          <a:srcRect l="2096"/>
          <a:stretch/>
        </p:blipFill>
        <p:spPr>
          <a:xfrm>
            <a:off x="133349" y="247647"/>
            <a:ext cx="6229351" cy="1743075"/>
          </a:xfrm>
          <a:prstGeom prst="rect">
            <a:avLst/>
          </a:prstGeom>
        </p:spPr>
      </p:pic>
      <p:pic>
        <p:nvPicPr>
          <p:cNvPr id="9" name="Imagen 8">
            <a:extLst>
              <a:ext uri="{FF2B5EF4-FFF2-40B4-BE49-F238E27FC236}">
                <a16:creationId xmlns:a16="http://schemas.microsoft.com/office/drawing/2014/main" id="{9292A1E7-9588-D4AF-13DB-49AC32CBA20A}"/>
              </a:ext>
            </a:extLst>
          </p:cNvPr>
          <p:cNvPicPr>
            <a:picLocks noChangeAspect="1"/>
          </p:cNvPicPr>
          <p:nvPr/>
        </p:nvPicPr>
        <p:blipFill>
          <a:blip r:embed="rId4"/>
          <a:stretch>
            <a:fillRect/>
          </a:stretch>
        </p:blipFill>
        <p:spPr>
          <a:xfrm>
            <a:off x="6096000" y="276222"/>
            <a:ext cx="5962650" cy="1714500"/>
          </a:xfrm>
          <a:prstGeom prst="rect">
            <a:avLst/>
          </a:prstGeom>
        </p:spPr>
      </p:pic>
      <p:pic>
        <p:nvPicPr>
          <p:cNvPr id="11" name="Imagen 10">
            <a:extLst>
              <a:ext uri="{FF2B5EF4-FFF2-40B4-BE49-F238E27FC236}">
                <a16:creationId xmlns:a16="http://schemas.microsoft.com/office/drawing/2014/main" id="{C921FEF9-6C60-6389-D57C-A13C733F9CCA}"/>
              </a:ext>
            </a:extLst>
          </p:cNvPr>
          <p:cNvPicPr>
            <a:picLocks noChangeAspect="1"/>
          </p:cNvPicPr>
          <p:nvPr/>
        </p:nvPicPr>
        <p:blipFill rotWithShape="1">
          <a:blip r:embed="rId5"/>
          <a:srcRect l="4101" t="13524" r="4375" b="15191"/>
          <a:stretch/>
        </p:blipFill>
        <p:spPr>
          <a:xfrm>
            <a:off x="1579417" y="1990722"/>
            <a:ext cx="10484255" cy="4591056"/>
          </a:xfrm>
          <a:prstGeom prst="rect">
            <a:avLst/>
          </a:prstGeom>
        </p:spPr>
      </p:pic>
    </p:spTree>
    <p:extLst>
      <p:ext uri="{BB962C8B-B14F-4D97-AF65-F5344CB8AC3E}">
        <p14:creationId xmlns:p14="http://schemas.microsoft.com/office/powerpoint/2010/main" val="53523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EB9121-9E53-310E-A2E3-2BC2CD90D661}"/>
              </a:ext>
            </a:extLst>
          </p:cNvPr>
          <p:cNvSpPr>
            <a:spLocks noGrp="1"/>
          </p:cNvSpPr>
          <p:nvPr>
            <p:ph type="title"/>
          </p:nvPr>
        </p:nvSpPr>
        <p:spPr/>
        <p:txBody>
          <a:bodyPr>
            <a:normAutofit/>
          </a:bodyPr>
          <a:lstStyle/>
          <a:p>
            <a:r>
              <a:rPr lang="es-MX" b="1" dirty="0">
                <a:effectLst/>
              </a:rPr>
              <a:t>Transformación de datos</a:t>
            </a:r>
            <a:endParaRPr lang="es-MX" dirty="0"/>
          </a:p>
        </p:txBody>
      </p:sp>
      <p:sp>
        <p:nvSpPr>
          <p:cNvPr id="3" name="Marcador de contenido 2">
            <a:extLst>
              <a:ext uri="{FF2B5EF4-FFF2-40B4-BE49-F238E27FC236}">
                <a16:creationId xmlns:a16="http://schemas.microsoft.com/office/drawing/2014/main" id="{F452D9B3-6A2C-5E50-55EA-6914DB48D169}"/>
              </a:ext>
            </a:extLst>
          </p:cNvPr>
          <p:cNvSpPr>
            <a:spLocks noGrp="1"/>
          </p:cNvSpPr>
          <p:nvPr>
            <p:ph idx="1"/>
          </p:nvPr>
        </p:nvSpPr>
        <p:spPr/>
        <p:txBody>
          <a:bodyPr>
            <a:normAutofit fontScale="92500" lnSpcReduction="10000"/>
          </a:bodyPr>
          <a:lstStyle/>
          <a:p>
            <a:pPr marL="0" indent="0">
              <a:buNone/>
            </a:pPr>
            <a:r>
              <a:rPr lang="es-MX" b="0" i="0" dirty="0">
                <a:solidFill>
                  <a:srgbClr val="1F1F1F"/>
                </a:solidFill>
                <a:effectLst/>
                <a:latin typeface="Source Sans Pro" panose="020B0503030403020204" pitchFamily="34" charset="0"/>
              </a:rPr>
              <a:t>Es el proceso de cambiar el formato, la estructura o los valores de los datos. Es muy probable que en algún momento necesites transformar los datos para que te resulte más fácil analizarlos.  </a:t>
            </a:r>
          </a:p>
          <a:p>
            <a:pPr algn="l">
              <a:buFont typeface="Arial" panose="020B0604020202020204" pitchFamily="34" charset="0"/>
              <a:buChar char="•"/>
            </a:pPr>
            <a:r>
              <a:rPr lang="es-MX" b="0" i="0" dirty="0">
                <a:solidFill>
                  <a:srgbClr val="1F1F1F"/>
                </a:solidFill>
                <a:effectLst/>
                <a:latin typeface="var(--cds-font-family-source-sans-pro)"/>
              </a:rPr>
              <a:t>Añadir, copiar o replicar datos </a:t>
            </a:r>
          </a:p>
          <a:p>
            <a:pPr algn="l">
              <a:buFont typeface="Arial" panose="020B0604020202020204" pitchFamily="34" charset="0"/>
              <a:buChar char="•"/>
            </a:pPr>
            <a:r>
              <a:rPr lang="es-MX" b="0" i="0" dirty="0">
                <a:solidFill>
                  <a:srgbClr val="1F1F1F"/>
                </a:solidFill>
                <a:effectLst/>
                <a:latin typeface="var(--cds-font-family-source-sans-pro)"/>
              </a:rPr>
              <a:t>Eliminar campos o registros </a:t>
            </a:r>
          </a:p>
          <a:p>
            <a:pPr algn="l">
              <a:buFont typeface="Arial" panose="020B0604020202020204" pitchFamily="34" charset="0"/>
              <a:buChar char="•"/>
            </a:pPr>
            <a:r>
              <a:rPr lang="es-MX" b="0" i="0" dirty="0">
                <a:solidFill>
                  <a:srgbClr val="1F1F1F"/>
                </a:solidFill>
                <a:effectLst/>
                <a:latin typeface="var(--cds-font-family-source-sans-pro)"/>
              </a:rPr>
              <a:t>Estandarizar los nombres de las variables</a:t>
            </a:r>
          </a:p>
          <a:p>
            <a:pPr algn="l">
              <a:buFont typeface="Arial" panose="020B0604020202020204" pitchFamily="34" charset="0"/>
              <a:buChar char="•"/>
            </a:pPr>
            <a:r>
              <a:rPr lang="es-MX" b="0" i="0" dirty="0">
                <a:solidFill>
                  <a:srgbClr val="1F1F1F"/>
                </a:solidFill>
                <a:effectLst/>
                <a:latin typeface="var(--cds-font-family-source-sans-pro)"/>
              </a:rPr>
              <a:t>Cambiar el nombre, mover o combinar columnas en una base de datos</a:t>
            </a:r>
          </a:p>
          <a:p>
            <a:pPr algn="l">
              <a:buFont typeface="Arial" panose="020B0604020202020204" pitchFamily="34" charset="0"/>
              <a:buChar char="•"/>
            </a:pPr>
            <a:r>
              <a:rPr lang="es-MX" b="0" i="0" dirty="0">
                <a:solidFill>
                  <a:srgbClr val="1F1F1F"/>
                </a:solidFill>
                <a:effectLst/>
                <a:latin typeface="var(--cds-font-family-source-sans-pro)"/>
              </a:rPr>
              <a:t>Unir un conjunto de datos con otro</a:t>
            </a:r>
          </a:p>
          <a:p>
            <a:pPr algn="l">
              <a:buFont typeface="Arial" panose="020B0604020202020204" pitchFamily="34" charset="0"/>
              <a:buChar char="•"/>
            </a:pPr>
            <a:r>
              <a:rPr lang="es-MX" b="0" i="0" dirty="0">
                <a:solidFill>
                  <a:srgbClr val="1F1F1F"/>
                </a:solidFill>
                <a:effectLst/>
                <a:latin typeface="var(--cds-font-family-source-sans-pro)"/>
              </a:rPr>
              <a:t>Guardar un archivo en un formato diferente. Por ejemplo, guardar una hoja de cálculo como un archivo de valores separados por comas (CSV).</a:t>
            </a:r>
          </a:p>
          <a:p>
            <a:endParaRPr lang="es-MX" dirty="0"/>
          </a:p>
        </p:txBody>
      </p:sp>
    </p:spTree>
    <p:extLst>
      <p:ext uri="{BB962C8B-B14F-4D97-AF65-F5344CB8AC3E}">
        <p14:creationId xmlns:p14="http://schemas.microsoft.com/office/powerpoint/2010/main" val="8106368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419C6F5-8202-303D-CCB8-F26463F5652F}"/>
              </a:ext>
            </a:extLst>
          </p:cNvPr>
          <p:cNvSpPr>
            <a:spLocks noGrp="1"/>
          </p:cNvSpPr>
          <p:nvPr>
            <p:ph idx="1"/>
          </p:nvPr>
        </p:nvSpPr>
        <p:spPr>
          <a:xfrm>
            <a:off x="976746" y="717261"/>
            <a:ext cx="10515600" cy="4351338"/>
          </a:xfrm>
        </p:spPr>
        <p:txBody>
          <a:bodyPr>
            <a:normAutofit fontScale="92500" lnSpcReduction="20000"/>
          </a:bodyPr>
          <a:lstStyle/>
          <a:p>
            <a:pPr marL="0" indent="0" algn="l">
              <a:buNone/>
            </a:pPr>
            <a:r>
              <a:rPr lang="es-MX" b="0" i="0" dirty="0">
                <a:solidFill>
                  <a:srgbClr val="1F1F1F"/>
                </a:solidFill>
                <a:effectLst/>
                <a:latin typeface="var(--cds-font-family-source-sans-pro)"/>
              </a:rPr>
              <a:t>Los objetivos de la transformación de datos pueden ser:</a:t>
            </a:r>
          </a:p>
          <a:p>
            <a:pPr marL="0" indent="0" algn="l">
              <a:buNone/>
            </a:pPr>
            <a:r>
              <a:rPr lang="es-MX" b="0" i="0" dirty="0">
                <a:solidFill>
                  <a:srgbClr val="1F1F1F"/>
                </a:solidFill>
                <a:effectLst/>
                <a:latin typeface="var(--cds-font-family-source-sans-pro)"/>
              </a:rPr>
              <a:t> </a:t>
            </a:r>
          </a:p>
          <a:p>
            <a:pPr algn="l">
              <a:buFont typeface="Arial" panose="020B0604020202020204" pitchFamily="34" charset="0"/>
              <a:buChar char="•"/>
            </a:pPr>
            <a:r>
              <a:rPr lang="es-MX" b="1" i="0" dirty="0">
                <a:solidFill>
                  <a:srgbClr val="1F1F1F"/>
                </a:solidFill>
                <a:effectLst/>
                <a:latin typeface="unset"/>
              </a:rPr>
              <a:t>Organización </a:t>
            </a:r>
            <a:r>
              <a:rPr lang="es-MX" b="0" i="0" dirty="0">
                <a:solidFill>
                  <a:srgbClr val="1F1F1F"/>
                </a:solidFill>
                <a:effectLst/>
                <a:latin typeface="var(--cds-font-family-source-sans-pro)"/>
              </a:rPr>
              <a:t>de los datos: los datos mejor organizados son más fáciles de utilizar</a:t>
            </a:r>
          </a:p>
          <a:p>
            <a:pPr algn="l">
              <a:buFont typeface="Arial" panose="020B0604020202020204" pitchFamily="34" charset="0"/>
              <a:buChar char="•"/>
            </a:pPr>
            <a:r>
              <a:rPr lang="es-MX" b="1" i="0" dirty="0">
                <a:solidFill>
                  <a:srgbClr val="1F1F1F"/>
                </a:solidFill>
                <a:effectLst/>
                <a:latin typeface="unset"/>
              </a:rPr>
              <a:t>Compatibilidad</a:t>
            </a:r>
            <a:r>
              <a:rPr lang="es-MX" b="0" i="0" dirty="0">
                <a:solidFill>
                  <a:srgbClr val="1F1F1F"/>
                </a:solidFill>
                <a:effectLst/>
                <a:latin typeface="var(--cds-font-family-source-sans-pro)"/>
              </a:rPr>
              <a:t> de datos: diferentes aplicaciones o sistemas pueden entonces utilizar los mismos datos</a:t>
            </a:r>
          </a:p>
          <a:p>
            <a:pPr algn="l">
              <a:buFont typeface="Arial" panose="020B0604020202020204" pitchFamily="34" charset="0"/>
              <a:buChar char="•"/>
            </a:pPr>
            <a:r>
              <a:rPr lang="es-MX" b="1" i="0" dirty="0">
                <a:solidFill>
                  <a:srgbClr val="1F1F1F"/>
                </a:solidFill>
                <a:effectLst/>
                <a:latin typeface="unset"/>
              </a:rPr>
              <a:t>Migración</a:t>
            </a:r>
            <a:r>
              <a:rPr lang="es-MX" b="0" i="0" dirty="0">
                <a:solidFill>
                  <a:srgbClr val="1F1F1F"/>
                </a:solidFill>
                <a:effectLst/>
                <a:latin typeface="var(--cds-font-family-source-sans-pro)"/>
              </a:rPr>
              <a:t> </a:t>
            </a:r>
            <a:r>
              <a:rPr lang="es-MX" i="0" dirty="0">
                <a:solidFill>
                  <a:srgbClr val="1F1F1F"/>
                </a:solidFill>
                <a:effectLst/>
                <a:latin typeface="var(--cds-font-family-source-sans-pro)"/>
              </a:rPr>
              <a:t>de datos</a:t>
            </a:r>
            <a:r>
              <a:rPr lang="es-MX" b="0" i="0" dirty="0">
                <a:solidFill>
                  <a:srgbClr val="1F1F1F"/>
                </a:solidFill>
                <a:effectLst/>
                <a:latin typeface="var(--cds-font-family-source-sans-pro)"/>
              </a:rPr>
              <a:t>: los datos con formatos coincidentes pueden trasladarse de un sistema a otro</a:t>
            </a:r>
          </a:p>
          <a:p>
            <a:pPr algn="l">
              <a:buFont typeface="Arial" panose="020B0604020202020204" pitchFamily="34" charset="0"/>
              <a:buChar char="•"/>
            </a:pPr>
            <a:r>
              <a:rPr lang="es-MX" b="1" i="0" dirty="0">
                <a:solidFill>
                  <a:srgbClr val="1F1F1F"/>
                </a:solidFill>
                <a:effectLst/>
                <a:latin typeface="unset"/>
              </a:rPr>
              <a:t>Fusión</a:t>
            </a:r>
            <a:r>
              <a:rPr lang="es-MX" b="0" i="0" dirty="0">
                <a:solidFill>
                  <a:srgbClr val="1F1F1F"/>
                </a:solidFill>
                <a:effectLst/>
                <a:latin typeface="var(--cds-font-family-source-sans-pro)"/>
              </a:rPr>
              <a:t> de datos: los datos con la misma organización pueden fusionarse</a:t>
            </a:r>
          </a:p>
          <a:p>
            <a:pPr algn="l">
              <a:buFont typeface="Arial" panose="020B0604020202020204" pitchFamily="34" charset="0"/>
              <a:buChar char="•"/>
            </a:pPr>
            <a:r>
              <a:rPr lang="es-MX" b="1" i="0" dirty="0">
                <a:solidFill>
                  <a:srgbClr val="1F1F1F"/>
                </a:solidFill>
                <a:effectLst/>
                <a:latin typeface="unset"/>
              </a:rPr>
              <a:t>Mejora</a:t>
            </a:r>
            <a:r>
              <a:rPr lang="es-MX" b="0" i="0" dirty="0">
                <a:solidFill>
                  <a:srgbClr val="1F1F1F"/>
                </a:solidFill>
                <a:effectLst/>
                <a:latin typeface="var(--cds-font-family-source-sans-pro)"/>
              </a:rPr>
              <a:t> de datos: los datos pueden mostrarse con campos más detallados </a:t>
            </a:r>
          </a:p>
          <a:p>
            <a:pPr algn="l">
              <a:buFont typeface="Arial" panose="020B0604020202020204" pitchFamily="34" charset="0"/>
              <a:buChar char="•"/>
            </a:pPr>
            <a:r>
              <a:rPr lang="es-MX" b="1" i="0" dirty="0">
                <a:solidFill>
                  <a:srgbClr val="1F1F1F"/>
                </a:solidFill>
                <a:effectLst/>
                <a:latin typeface="unset"/>
              </a:rPr>
              <a:t>Comparación </a:t>
            </a:r>
            <a:r>
              <a:rPr lang="es-MX" b="0" i="0" dirty="0">
                <a:solidFill>
                  <a:srgbClr val="1F1F1F"/>
                </a:solidFill>
                <a:effectLst/>
                <a:latin typeface="var(--cds-font-family-source-sans-pro)"/>
              </a:rPr>
              <a:t>de datos: a continuación, se pueden realizar comparaciones de los datos entre sí </a:t>
            </a:r>
          </a:p>
          <a:p>
            <a:endParaRPr lang="es-MX" dirty="0"/>
          </a:p>
        </p:txBody>
      </p:sp>
    </p:spTree>
    <p:extLst>
      <p:ext uri="{BB962C8B-B14F-4D97-AF65-F5344CB8AC3E}">
        <p14:creationId xmlns:p14="http://schemas.microsoft.com/office/powerpoint/2010/main" val="3104969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E70F805-D9F3-E347-8890-A534630C1711}"/>
              </a:ext>
            </a:extLst>
          </p:cNvPr>
          <p:cNvSpPr>
            <a:spLocks noGrp="1"/>
          </p:cNvSpPr>
          <p:nvPr>
            <p:ph idx="1"/>
          </p:nvPr>
        </p:nvSpPr>
        <p:spPr>
          <a:xfrm>
            <a:off x="713508" y="551007"/>
            <a:ext cx="11021291" cy="4351338"/>
          </a:xfrm>
        </p:spPr>
        <p:txBody>
          <a:bodyPr/>
          <a:lstStyle/>
          <a:p>
            <a:r>
              <a:rPr lang="es-MX" b="0" i="0" dirty="0">
                <a:solidFill>
                  <a:srgbClr val="1F1F1F"/>
                </a:solidFill>
                <a:effectLst/>
                <a:latin typeface="Source Sans Pro" panose="020B0503030403020204" pitchFamily="34" charset="0"/>
              </a:rPr>
              <a:t>Los </a:t>
            </a:r>
            <a:r>
              <a:rPr lang="es-MX" b="1" i="0" dirty="0">
                <a:solidFill>
                  <a:srgbClr val="1F1F1F"/>
                </a:solidFill>
                <a:effectLst/>
                <a:latin typeface="unset"/>
              </a:rPr>
              <a:t>datos en formato largo</a:t>
            </a:r>
            <a:r>
              <a:rPr lang="es-MX" b="0" i="0" dirty="0">
                <a:solidFill>
                  <a:srgbClr val="1F1F1F"/>
                </a:solidFill>
                <a:effectLst/>
                <a:latin typeface="Source Sans Pro" panose="020B0503030403020204" pitchFamily="34" charset="0"/>
              </a:rPr>
              <a:t> son datos en los que </a:t>
            </a:r>
            <a:r>
              <a:rPr lang="es-MX" b="1" i="0" dirty="0">
                <a:solidFill>
                  <a:srgbClr val="1F1F1F"/>
                </a:solidFill>
                <a:effectLst/>
                <a:latin typeface="unset"/>
              </a:rPr>
              <a:t>cada fila contiene un único punto de datos</a:t>
            </a:r>
            <a:r>
              <a:rPr lang="es-MX" b="0" i="0" dirty="0">
                <a:solidFill>
                  <a:srgbClr val="1F1F1F"/>
                </a:solidFill>
                <a:effectLst/>
                <a:latin typeface="Source Sans Pro" panose="020B0503030403020204" pitchFamily="34" charset="0"/>
              </a:rPr>
              <a:t> para un elemento concreto. </a:t>
            </a:r>
          </a:p>
          <a:p>
            <a:r>
              <a:rPr lang="es-MX" b="0" i="0" dirty="0">
                <a:solidFill>
                  <a:srgbClr val="1F1F1F"/>
                </a:solidFill>
                <a:effectLst/>
                <a:latin typeface="Source Sans Pro" panose="020B0503030403020204" pitchFamily="34" charset="0"/>
              </a:rPr>
              <a:t>Los </a:t>
            </a:r>
            <a:r>
              <a:rPr lang="es-MX" b="1" i="0" dirty="0">
                <a:solidFill>
                  <a:srgbClr val="1F1F1F"/>
                </a:solidFill>
                <a:effectLst/>
                <a:latin typeface="unset"/>
              </a:rPr>
              <a:t>datos en formato ancho</a:t>
            </a:r>
            <a:r>
              <a:rPr lang="es-MX" b="0" i="0" dirty="0">
                <a:solidFill>
                  <a:srgbClr val="1F1F1F"/>
                </a:solidFill>
                <a:effectLst/>
                <a:latin typeface="Source Sans Pro" panose="020B0503030403020204" pitchFamily="34" charset="0"/>
              </a:rPr>
              <a:t> son datos en los que </a:t>
            </a:r>
            <a:r>
              <a:rPr lang="es-MX" b="1" i="0" dirty="0">
                <a:solidFill>
                  <a:srgbClr val="1F1F1F"/>
                </a:solidFill>
                <a:effectLst/>
                <a:latin typeface="unset"/>
              </a:rPr>
              <a:t>cada fila contiene múltiples puntos de datos</a:t>
            </a:r>
            <a:r>
              <a:rPr lang="es-MX" b="0" i="0" dirty="0">
                <a:solidFill>
                  <a:srgbClr val="1F1F1F"/>
                </a:solidFill>
                <a:effectLst/>
                <a:latin typeface="Source Sans Pro" panose="020B0503030403020204" pitchFamily="34" charset="0"/>
              </a:rPr>
              <a:t> para los elementos particulares identificados en las columnas. </a:t>
            </a:r>
            <a:endParaRPr lang="es-MX" dirty="0"/>
          </a:p>
        </p:txBody>
      </p:sp>
      <p:pic>
        <p:nvPicPr>
          <p:cNvPr id="5" name="Imagen 4">
            <a:extLst>
              <a:ext uri="{FF2B5EF4-FFF2-40B4-BE49-F238E27FC236}">
                <a16:creationId xmlns:a16="http://schemas.microsoft.com/office/drawing/2014/main" id="{D37BF9BD-FE18-7B12-6374-8F0D0F29870C}"/>
              </a:ext>
            </a:extLst>
          </p:cNvPr>
          <p:cNvPicPr>
            <a:picLocks noChangeAspect="1"/>
          </p:cNvPicPr>
          <p:nvPr/>
        </p:nvPicPr>
        <p:blipFill>
          <a:blip r:embed="rId2"/>
          <a:stretch>
            <a:fillRect/>
          </a:stretch>
        </p:blipFill>
        <p:spPr>
          <a:xfrm>
            <a:off x="966787" y="3429000"/>
            <a:ext cx="10880061" cy="2273445"/>
          </a:xfrm>
          <a:prstGeom prst="rect">
            <a:avLst/>
          </a:prstGeom>
        </p:spPr>
      </p:pic>
    </p:spTree>
    <p:extLst>
      <p:ext uri="{BB962C8B-B14F-4D97-AF65-F5344CB8AC3E}">
        <p14:creationId xmlns:p14="http://schemas.microsoft.com/office/powerpoint/2010/main" val="2236931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94D451-1964-4B47-6EFE-3C9FCC85E53C}"/>
              </a:ext>
            </a:extLst>
          </p:cNvPr>
          <p:cNvSpPr>
            <a:spLocks noGrp="1"/>
          </p:cNvSpPr>
          <p:nvPr>
            <p:ph type="title"/>
          </p:nvPr>
        </p:nvSpPr>
        <p:spPr>
          <a:xfrm>
            <a:off x="3359727" y="2579399"/>
            <a:ext cx="4191000" cy="1699202"/>
          </a:xfrm>
        </p:spPr>
        <p:txBody>
          <a:bodyPr>
            <a:normAutofit/>
          </a:bodyPr>
          <a:lstStyle/>
          <a:p>
            <a:r>
              <a:rPr lang="es-MX" sz="7200" dirty="0">
                <a:solidFill>
                  <a:srgbClr val="C00000"/>
                </a:solidFill>
              </a:rPr>
              <a:t>Semana 2</a:t>
            </a:r>
          </a:p>
        </p:txBody>
      </p:sp>
    </p:spTree>
    <p:extLst>
      <p:ext uri="{BB962C8B-B14F-4D97-AF65-F5344CB8AC3E}">
        <p14:creationId xmlns:p14="http://schemas.microsoft.com/office/powerpoint/2010/main" val="784744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C882681-D9B2-06E9-11C1-154DCCE07507}"/>
              </a:ext>
            </a:extLst>
          </p:cNvPr>
          <p:cNvSpPr>
            <a:spLocks noGrp="1"/>
          </p:cNvSpPr>
          <p:nvPr>
            <p:ph idx="1"/>
          </p:nvPr>
        </p:nvSpPr>
        <p:spPr>
          <a:xfrm>
            <a:off x="450272" y="454025"/>
            <a:ext cx="10515600" cy="4351338"/>
          </a:xfrm>
        </p:spPr>
        <p:txBody>
          <a:bodyPr/>
          <a:lstStyle/>
          <a:p>
            <a:r>
              <a:rPr lang="es-MX" dirty="0" err="1"/>
              <a:t>Avoid</a:t>
            </a:r>
            <a:r>
              <a:rPr lang="es-MX" dirty="0"/>
              <a:t> </a:t>
            </a:r>
            <a:r>
              <a:rPr lang="es-MX" dirty="0" err="1"/>
              <a:t>conflicts</a:t>
            </a:r>
            <a:endParaRPr lang="es-MX" dirty="0"/>
          </a:p>
          <a:p>
            <a:r>
              <a:rPr lang="es-MX" dirty="0" err="1"/>
              <a:t>overcome</a:t>
            </a:r>
            <a:r>
              <a:rPr lang="es-MX" dirty="0"/>
              <a:t> </a:t>
            </a:r>
            <a:r>
              <a:rPr lang="es-MX" dirty="0" err="1"/>
              <a:t>challenges</a:t>
            </a:r>
            <a:endParaRPr lang="es-MX" dirty="0"/>
          </a:p>
          <a:p>
            <a:r>
              <a:rPr lang="es-MX" dirty="0" err="1"/>
              <a:t>Answer</a:t>
            </a:r>
            <a:r>
              <a:rPr lang="es-MX" dirty="0"/>
              <a:t> </a:t>
            </a:r>
            <a:r>
              <a:rPr lang="es-MX" dirty="0" err="1"/>
              <a:t>the</a:t>
            </a:r>
            <a:r>
              <a:rPr lang="es-MX" dirty="0"/>
              <a:t> </a:t>
            </a:r>
            <a:r>
              <a:rPr lang="es-MX" dirty="0" err="1"/>
              <a:t>questions</a:t>
            </a:r>
            <a:endParaRPr lang="es-MX" dirty="0"/>
          </a:p>
          <a:p>
            <a:endParaRPr lang="es-MX" dirty="0"/>
          </a:p>
        </p:txBody>
      </p:sp>
      <p:pic>
        <p:nvPicPr>
          <p:cNvPr id="5" name="Imagen 4">
            <a:extLst>
              <a:ext uri="{FF2B5EF4-FFF2-40B4-BE49-F238E27FC236}">
                <a16:creationId xmlns:a16="http://schemas.microsoft.com/office/drawing/2014/main" id="{F0AC5A6A-E41E-7528-90E4-A06A3471CFAC}"/>
              </a:ext>
            </a:extLst>
          </p:cNvPr>
          <p:cNvPicPr>
            <a:picLocks noChangeAspect="1"/>
          </p:cNvPicPr>
          <p:nvPr/>
        </p:nvPicPr>
        <p:blipFill>
          <a:blip r:embed="rId2"/>
          <a:stretch>
            <a:fillRect/>
          </a:stretch>
        </p:blipFill>
        <p:spPr>
          <a:xfrm>
            <a:off x="257607" y="2296319"/>
            <a:ext cx="4638675" cy="666750"/>
          </a:xfrm>
          <a:prstGeom prst="rect">
            <a:avLst/>
          </a:prstGeom>
        </p:spPr>
      </p:pic>
      <p:pic>
        <p:nvPicPr>
          <p:cNvPr id="7" name="Imagen 6">
            <a:extLst>
              <a:ext uri="{FF2B5EF4-FFF2-40B4-BE49-F238E27FC236}">
                <a16:creationId xmlns:a16="http://schemas.microsoft.com/office/drawing/2014/main" id="{19F3700C-9F2A-2D43-B27C-8E7D24EB7433}"/>
              </a:ext>
            </a:extLst>
          </p:cNvPr>
          <p:cNvPicPr>
            <a:picLocks noChangeAspect="1"/>
          </p:cNvPicPr>
          <p:nvPr/>
        </p:nvPicPr>
        <p:blipFill>
          <a:blip r:embed="rId3"/>
          <a:stretch>
            <a:fillRect/>
          </a:stretch>
        </p:blipFill>
        <p:spPr>
          <a:xfrm>
            <a:off x="643011" y="2945649"/>
            <a:ext cx="2971800" cy="514350"/>
          </a:xfrm>
          <a:prstGeom prst="rect">
            <a:avLst/>
          </a:prstGeom>
        </p:spPr>
      </p:pic>
      <p:pic>
        <p:nvPicPr>
          <p:cNvPr id="9" name="Imagen 8">
            <a:extLst>
              <a:ext uri="{FF2B5EF4-FFF2-40B4-BE49-F238E27FC236}">
                <a16:creationId xmlns:a16="http://schemas.microsoft.com/office/drawing/2014/main" id="{57F71208-F89A-4364-6035-3E80E6B8A8B9}"/>
              </a:ext>
            </a:extLst>
          </p:cNvPr>
          <p:cNvPicPr>
            <a:picLocks noChangeAspect="1"/>
          </p:cNvPicPr>
          <p:nvPr/>
        </p:nvPicPr>
        <p:blipFill>
          <a:blip r:embed="rId4"/>
          <a:stretch>
            <a:fillRect/>
          </a:stretch>
        </p:blipFill>
        <p:spPr>
          <a:xfrm>
            <a:off x="257607" y="3410414"/>
            <a:ext cx="4162425" cy="628650"/>
          </a:xfrm>
          <a:prstGeom prst="rect">
            <a:avLst/>
          </a:prstGeom>
        </p:spPr>
      </p:pic>
      <p:pic>
        <p:nvPicPr>
          <p:cNvPr id="13" name="Imagen 12">
            <a:extLst>
              <a:ext uri="{FF2B5EF4-FFF2-40B4-BE49-F238E27FC236}">
                <a16:creationId xmlns:a16="http://schemas.microsoft.com/office/drawing/2014/main" id="{E64D3B27-6EFA-F3CC-0A91-56241C824594}"/>
              </a:ext>
            </a:extLst>
          </p:cNvPr>
          <p:cNvPicPr>
            <a:picLocks noChangeAspect="1"/>
          </p:cNvPicPr>
          <p:nvPr/>
        </p:nvPicPr>
        <p:blipFill>
          <a:blip r:embed="rId5"/>
          <a:stretch>
            <a:fillRect/>
          </a:stretch>
        </p:blipFill>
        <p:spPr>
          <a:xfrm>
            <a:off x="5565783" y="510735"/>
            <a:ext cx="5362575" cy="1409700"/>
          </a:xfrm>
          <a:prstGeom prst="rect">
            <a:avLst/>
          </a:prstGeom>
        </p:spPr>
      </p:pic>
      <p:pic>
        <p:nvPicPr>
          <p:cNvPr id="15" name="Imagen 14">
            <a:extLst>
              <a:ext uri="{FF2B5EF4-FFF2-40B4-BE49-F238E27FC236}">
                <a16:creationId xmlns:a16="http://schemas.microsoft.com/office/drawing/2014/main" id="{9B576B62-E7AE-3403-4624-D944FA5B065C}"/>
              </a:ext>
            </a:extLst>
          </p:cNvPr>
          <p:cNvPicPr>
            <a:picLocks noChangeAspect="1"/>
          </p:cNvPicPr>
          <p:nvPr/>
        </p:nvPicPr>
        <p:blipFill>
          <a:blip r:embed="rId6"/>
          <a:stretch>
            <a:fillRect/>
          </a:stretch>
        </p:blipFill>
        <p:spPr>
          <a:xfrm>
            <a:off x="5675320" y="2564484"/>
            <a:ext cx="5143500" cy="1533525"/>
          </a:xfrm>
          <a:prstGeom prst="rect">
            <a:avLst/>
          </a:prstGeom>
        </p:spPr>
      </p:pic>
      <p:pic>
        <p:nvPicPr>
          <p:cNvPr id="17" name="Imagen 16">
            <a:extLst>
              <a:ext uri="{FF2B5EF4-FFF2-40B4-BE49-F238E27FC236}">
                <a16:creationId xmlns:a16="http://schemas.microsoft.com/office/drawing/2014/main" id="{2398CADA-A869-E46B-60DB-A99EAE74FE37}"/>
              </a:ext>
            </a:extLst>
          </p:cNvPr>
          <p:cNvPicPr>
            <a:picLocks noChangeAspect="1"/>
          </p:cNvPicPr>
          <p:nvPr/>
        </p:nvPicPr>
        <p:blipFill>
          <a:blip r:embed="rId7"/>
          <a:stretch>
            <a:fillRect/>
          </a:stretch>
        </p:blipFill>
        <p:spPr>
          <a:xfrm>
            <a:off x="643011" y="4983560"/>
            <a:ext cx="5153025" cy="1485900"/>
          </a:xfrm>
          <a:prstGeom prst="rect">
            <a:avLst/>
          </a:prstGeom>
        </p:spPr>
      </p:pic>
      <p:pic>
        <p:nvPicPr>
          <p:cNvPr id="19" name="Imagen 18">
            <a:extLst>
              <a:ext uri="{FF2B5EF4-FFF2-40B4-BE49-F238E27FC236}">
                <a16:creationId xmlns:a16="http://schemas.microsoft.com/office/drawing/2014/main" id="{64B4F9E2-603D-7339-9393-FD3CB082A7E6}"/>
              </a:ext>
            </a:extLst>
          </p:cNvPr>
          <p:cNvPicPr>
            <a:picLocks noChangeAspect="1"/>
          </p:cNvPicPr>
          <p:nvPr/>
        </p:nvPicPr>
        <p:blipFill>
          <a:blip r:embed="rId8"/>
          <a:stretch>
            <a:fillRect/>
          </a:stretch>
        </p:blipFill>
        <p:spPr>
          <a:xfrm>
            <a:off x="6235212" y="5024536"/>
            <a:ext cx="5067300" cy="1314450"/>
          </a:xfrm>
          <a:prstGeom prst="rect">
            <a:avLst/>
          </a:prstGeom>
        </p:spPr>
      </p:pic>
    </p:spTree>
    <p:extLst>
      <p:ext uri="{BB962C8B-B14F-4D97-AF65-F5344CB8AC3E}">
        <p14:creationId xmlns:p14="http://schemas.microsoft.com/office/powerpoint/2010/main" val="31050129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0196413-144D-BBFF-50F4-AC1653EAC92B}"/>
              </a:ext>
            </a:extLst>
          </p:cNvPr>
          <p:cNvPicPr>
            <a:picLocks noChangeAspect="1"/>
          </p:cNvPicPr>
          <p:nvPr/>
        </p:nvPicPr>
        <p:blipFill>
          <a:blip r:embed="rId2"/>
          <a:stretch>
            <a:fillRect/>
          </a:stretch>
        </p:blipFill>
        <p:spPr>
          <a:xfrm>
            <a:off x="345464" y="339896"/>
            <a:ext cx="4467225" cy="2295525"/>
          </a:xfrm>
          <a:prstGeom prst="rect">
            <a:avLst/>
          </a:prstGeom>
        </p:spPr>
      </p:pic>
      <p:pic>
        <p:nvPicPr>
          <p:cNvPr id="7" name="Imagen 6">
            <a:extLst>
              <a:ext uri="{FF2B5EF4-FFF2-40B4-BE49-F238E27FC236}">
                <a16:creationId xmlns:a16="http://schemas.microsoft.com/office/drawing/2014/main" id="{1829906C-1FF7-A3C1-3907-993CA9418182}"/>
              </a:ext>
            </a:extLst>
          </p:cNvPr>
          <p:cNvPicPr>
            <a:picLocks noChangeAspect="1"/>
          </p:cNvPicPr>
          <p:nvPr/>
        </p:nvPicPr>
        <p:blipFill>
          <a:blip r:embed="rId3"/>
          <a:stretch>
            <a:fillRect/>
          </a:stretch>
        </p:blipFill>
        <p:spPr>
          <a:xfrm>
            <a:off x="5019241" y="511345"/>
            <a:ext cx="6448425" cy="1952625"/>
          </a:xfrm>
          <a:prstGeom prst="rect">
            <a:avLst/>
          </a:prstGeom>
        </p:spPr>
      </p:pic>
      <p:pic>
        <p:nvPicPr>
          <p:cNvPr id="9" name="Imagen 8">
            <a:extLst>
              <a:ext uri="{FF2B5EF4-FFF2-40B4-BE49-F238E27FC236}">
                <a16:creationId xmlns:a16="http://schemas.microsoft.com/office/drawing/2014/main" id="{2C800FFE-526B-3F4D-9789-675DD0750079}"/>
              </a:ext>
            </a:extLst>
          </p:cNvPr>
          <p:cNvPicPr>
            <a:picLocks noChangeAspect="1"/>
          </p:cNvPicPr>
          <p:nvPr/>
        </p:nvPicPr>
        <p:blipFill>
          <a:blip r:embed="rId4"/>
          <a:stretch>
            <a:fillRect/>
          </a:stretch>
        </p:blipFill>
        <p:spPr>
          <a:xfrm>
            <a:off x="5019241" y="2936706"/>
            <a:ext cx="5629275" cy="1457325"/>
          </a:xfrm>
          <a:prstGeom prst="rect">
            <a:avLst/>
          </a:prstGeom>
        </p:spPr>
      </p:pic>
      <p:pic>
        <p:nvPicPr>
          <p:cNvPr id="11" name="Imagen 10">
            <a:extLst>
              <a:ext uri="{FF2B5EF4-FFF2-40B4-BE49-F238E27FC236}">
                <a16:creationId xmlns:a16="http://schemas.microsoft.com/office/drawing/2014/main" id="{319FFF9B-D141-203A-0778-085FB731797F}"/>
              </a:ext>
            </a:extLst>
          </p:cNvPr>
          <p:cNvPicPr>
            <a:picLocks noChangeAspect="1"/>
          </p:cNvPicPr>
          <p:nvPr/>
        </p:nvPicPr>
        <p:blipFill>
          <a:blip r:embed="rId5"/>
          <a:stretch>
            <a:fillRect/>
          </a:stretch>
        </p:blipFill>
        <p:spPr>
          <a:xfrm>
            <a:off x="5019241" y="4803605"/>
            <a:ext cx="6353175" cy="1543050"/>
          </a:xfrm>
          <a:prstGeom prst="rect">
            <a:avLst/>
          </a:prstGeom>
        </p:spPr>
      </p:pic>
      <p:pic>
        <p:nvPicPr>
          <p:cNvPr id="13" name="Imagen 12">
            <a:extLst>
              <a:ext uri="{FF2B5EF4-FFF2-40B4-BE49-F238E27FC236}">
                <a16:creationId xmlns:a16="http://schemas.microsoft.com/office/drawing/2014/main" id="{97175780-68A4-5426-E8C6-3DF389FF6174}"/>
              </a:ext>
            </a:extLst>
          </p:cNvPr>
          <p:cNvPicPr>
            <a:picLocks noChangeAspect="1"/>
          </p:cNvPicPr>
          <p:nvPr/>
        </p:nvPicPr>
        <p:blipFill>
          <a:blip r:embed="rId6"/>
          <a:stretch>
            <a:fillRect/>
          </a:stretch>
        </p:blipFill>
        <p:spPr>
          <a:xfrm>
            <a:off x="673930" y="3184356"/>
            <a:ext cx="3219450" cy="2419350"/>
          </a:xfrm>
          <a:prstGeom prst="rect">
            <a:avLst/>
          </a:prstGeom>
        </p:spPr>
      </p:pic>
    </p:spTree>
    <p:extLst>
      <p:ext uri="{BB962C8B-B14F-4D97-AF65-F5344CB8AC3E}">
        <p14:creationId xmlns:p14="http://schemas.microsoft.com/office/powerpoint/2010/main" val="25628304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A3D2C8-0F17-5BA6-8415-C9B5312E55C9}"/>
              </a:ext>
            </a:extLst>
          </p:cNvPr>
          <p:cNvSpPr>
            <a:spLocks noGrp="1"/>
          </p:cNvSpPr>
          <p:nvPr>
            <p:ph type="title"/>
          </p:nvPr>
        </p:nvSpPr>
        <p:spPr/>
        <p:txBody>
          <a:bodyPr/>
          <a:lstStyle/>
          <a:p>
            <a:r>
              <a:rPr lang="es-MX" dirty="0" err="1"/>
              <a:t>Correct</a:t>
            </a:r>
            <a:r>
              <a:rPr lang="es-MX" dirty="0"/>
              <a:t> Data </a:t>
            </a:r>
            <a:r>
              <a:rPr lang="es-MX" dirty="0" err="1"/>
              <a:t>Sources</a:t>
            </a:r>
            <a:r>
              <a:rPr lang="es-MX" dirty="0"/>
              <a:t> </a:t>
            </a:r>
          </a:p>
        </p:txBody>
      </p:sp>
      <p:pic>
        <p:nvPicPr>
          <p:cNvPr id="5" name="Imagen 4">
            <a:extLst>
              <a:ext uri="{FF2B5EF4-FFF2-40B4-BE49-F238E27FC236}">
                <a16:creationId xmlns:a16="http://schemas.microsoft.com/office/drawing/2014/main" id="{687705CA-B76B-C089-89AF-B4DAEBEB365B}"/>
              </a:ext>
            </a:extLst>
          </p:cNvPr>
          <p:cNvPicPr>
            <a:picLocks noChangeAspect="1"/>
          </p:cNvPicPr>
          <p:nvPr/>
        </p:nvPicPr>
        <p:blipFill>
          <a:blip r:embed="rId2"/>
          <a:stretch>
            <a:fillRect/>
          </a:stretch>
        </p:blipFill>
        <p:spPr>
          <a:xfrm>
            <a:off x="955138" y="2050732"/>
            <a:ext cx="3422082" cy="3112111"/>
          </a:xfrm>
          <a:prstGeom prst="rect">
            <a:avLst/>
          </a:prstGeom>
        </p:spPr>
      </p:pic>
      <p:pic>
        <p:nvPicPr>
          <p:cNvPr id="7" name="Imagen 6">
            <a:extLst>
              <a:ext uri="{FF2B5EF4-FFF2-40B4-BE49-F238E27FC236}">
                <a16:creationId xmlns:a16="http://schemas.microsoft.com/office/drawing/2014/main" id="{94A0212E-F548-903E-AE79-421C52112268}"/>
              </a:ext>
            </a:extLst>
          </p:cNvPr>
          <p:cNvPicPr>
            <a:picLocks noChangeAspect="1"/>
          </p:cNvPicPr>
          <p:nvPr/>
        </p:nvPicPr>
        <p:blipFill>
          <a:blip r:embed="rId3"/>
          <a:stretch>
            <a:fillRect/>
          </a:stretch>
        </p:blipFill>
        <p:spPr>
          <a:xfrm>
            <a:off x="6519715" y="1757510"/>
            <a:ext cx="4048125" cy="381000"/>
          </a:xfrm>
          <a:prstGeom prst="rect">
            <a:avLst/>
          </a:prstGeom>
        </p:spPr>
      </p:pic>
      <p:sp>
        <p:nvSpPr>
          <p:cNvPr id="8" name="CuadroTexto 7">
            <a:extLst>
              <a:ext uri="{FF2B5EF4-FFF2-40B4-BE49-F238E27FC236}">
                <a16:creationId xmlns:a16="http://schemas.microsoft.com/office/drawing/2014/main" id="{B609C87C-5AEB-A6BA-BB6D-6E98C58F942D}"/>
              </a:ext>
            </a:extLst>
          </p:cNvPr>
          <p:cNvSpPr txBox="1"/>
          <p:nvPr/>
        </p:nvSpPr>
        <p:spPr>
          <a:xfrm>
            <a:off x="6752492" y="2377440"/>
            <a:ext cx="2574388" cy="3416320"/>
          </a:xfrm>
          <a:prstGeom prst="rect">
            <a:avLst/>
          </a:prstGeom>
          <a:noFill/>
        </p:spPr>
        <p:txBody>
          <a:bodyPr wrap="square" rtlCol="0">
            <a:spAutoFit/>
          </a:bodyPr>
          <a:lstStyle/>
          <a:p>
            <a:r>
              <a:rPr lang="es-MX" dirty="0" err="1"/>
              <a:t>Inaccurate</a:t>
            </a:r>
            <a:endParaRPr lang="es-MX" dirty="0"/>
          </a:p>
          <a:p>
            <a:r>
              <a:rPr lang="es-MX" dirty="0"/>
              <a:t>Incomplete</a:t>
            </a:r>
          </a:p>
          <a:p>
            <a:r>
              <a:rPr lang="es-MX" dirty="0" err="1"/>
              <a:t>Biased</a:t>
            </a:r>
            <a:endParaRPr lang="es-MX" dirty="0"/>
          </a:p>
          <a:p>
            <a:endParaRPr lang="es-MX" dirty="0"/>
          </a:p>
          <a:p>
            <a:r>
              <a:rPr lang="es-MX" dirty="0"/>
              <a:t>2nd o 3rd data </a:t>
            </a:r>
            <a:r>
              <a:rPr lang="es-MX" dirty="0" err="1"/>
              <a:t>party</a:t>
            </a:r>
            <a:r>
              <a:rPr lang="es-MX" dirty="0"/>
              <a:t> </a:t>
            </a:r>
            <a:r>
              <a:rPr lang="es-MX" dirty="0" err="1"/>
              <a:t>info</a:t>
            </a:r>
            <a:endParaRPr lang="es-MX" dirty="0"/>
          </a:p>
          <a:p>
            <a:r>
              <a:rPr lang="es-MX" dirty="0" err="1"/>
              <a:t>Need</a:t>
            </a:r>
            <a:r>
              <a:rPr lang="es-MX" dirty="0"/>
              <a:t> extra 2be </a:t>
            </a:r>
            <a:r>
              <a:rPr lang="es-MX" dirty="0" err="1"/>
              <a:t>careful</a:t>
            </a:r>
            <a:endParaRPr lang="es-MX" dirty="0"/>
          </a:p>
          <a:p>
            <a:endParaRPr lang="es-MX" dirty="0"/>
          </a:p>
          <a:p>
            <a:r>
              <a:rPr lang="es-MX" dirty="0"/>
              <a:t>Error, </a:t>
            </a:r>
            <a:r>
              <a:rPr lang="es-MX" dirty="0" err="1"/>
              <a:t>not</a:t>
            </a:r>
            <a:r>
              <a:rPr lang="es-MX" dirty="0"/>
              <a:t> </a:t>
            </a:r>
            <a:r>
              <a:rPr lang="es-MX" dirty="0" err="1"/>
              <a:t>answer</a:t>
            </a:r>
            <a:r>
              <a:rPr lang="es-MX" dirty="0"/>
              <a:t> </a:t>
            </a:r>
          </a:p>
          <a:p>
            <a:endParaRPr lang="es-MX" dirty="0"/>
          </a:p>
          <a:p>
            <a:r>
              <a:rPr lang="es-MX" dirty="0" err="1"/>
              <a:t>Out</a:t>
            </a:r>
            <a:r>
              <a:rPr lang="es-MX" dirty="0"/>
              <a:t> </a:t>
            </a:r>
            <a:r>
              <a:rPr lang="es-MX" dirty="0" err="1"/>
              <a:t>of</a:t>
            </a:r>
            <a:r>
              <a:rPr lang="es-MX" dirty="0"/>
              <a:t> date and </a:t>
            </a:r>
            <a:r>
              <a:rPr lang="es-MX" dirty="0" err="1"/>
              <a:t>irrelevat</a:t>
            </a:r>
            <a:endParaRPr lang="es-MX" dirty="0"/>
          </a:p>
          <a:p>
            <a:endParaRPr lang="es-MX" dirty="0"/>
          </a:p>
          <a:p>
            <a:r>
              <a:rPr lang="es-MX" dirty="0" err="1"/>
              <a:t>Not</a:t>
            </a:r>
            <a:r>
              <a:rPr lang="es-MX" dirty="0"/>
              <a:t> </a:t>
            </a:r>
            <a:r>
              <a:rPr lang="es-MX" dirty="0" err="1"/>
              <a:t>cited</a:t>
            </a:r>
            <a:r>
              <a:rPr lang="es-MX" dirty="0"/>
              <a:t> </a:t>
            </a:r>
            <a:r>
              <a:rPr lang="es-MX" dirty="0" err="1"/>
              <a:t>or</a:t>
            </a:r>
            <a:r>
              <a:rPr lang="es-MX" dirty="0"/>
              <a:t> </a:t>
            </a:r>
            <a:r>
              <a:rPr lang="es-MX" dirty="0" err="1"/>
              <a:t>vetted</a:t>
            </a:r>
            <a:r>
              <a:rPr lang="es-MX" dirty="0"/>
              <a:t>  </a:t>
            </a:r>
          </a:p>
        </p:txBody>
      </p:sp>
      <p:pic>
        <p:nvPicPr>
          <p:cNvPr id="10" name="Imagen 9">
            <a:extLst>
              <a:ext uri="{FF2B5EF4-FFF2-40B4-BE49-F238E27FC236}">
                <a16:creationId xmlns:a16="http://schemas.microsoft.com/office/drawing/2014/main" id="{BA631E42-7C7D-1197-0802-9703C70E4C11}"/>
              </a:ext>
            </a:extLst>
          </p:cNvPr>
          <p:cNvPicPr>
            <a:picLocks noChangeAspect="1"/>
          </p:cNvPicPr>
          <p:nvPr/>
        </p:nvPicPr>
        <p:blipFill>
          <a:blip r:embed="rId4"/>
          <a:stretch>
            <a:fillRect/>
          </a:stretch>
        </p:blipFill>
        <p:spPr>
          <a:xfrm>
            <a:off x="5510064" y="6142702"/>
            <a:ext cx="6067425" cy="476250"/>
          </a:xfrm>
          <a:prstGeom prst="rect">
            <a:avLst/>
          </a:prstGeom>
        </p:spPr>
      </p:pic>
    </p:spTree>
    <p:extLst>
      <p:ext uri="{BB962C8B-B14F-4D97-AF65-F5344CB8AC3E}">
        <p14:creationId xmlns:p14="http://schemas.microsoft.com/office/powerpoint/2010/main" val="2725291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A07A07-8F8C-00E6-3950-0D2B1E821DDA}"/>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DE42B0C1-74F4-12FD-3AB2-131896229B8A}"/>
              </a:ext>
            </a:extLst>
          </p:cNvPr>
          <p:cNvSpPr>
            <a:spLocks noGrp="1"/>
          </p:cNvSpPr>
          <p:nvPr>
            <p:ph idx="1"/>
          </p:nvPr>
        </p:nvSpPr>
        <p:spPr/>
        <p:txBody>
          <a:bodyPr/>
          <a:lstStyle/>
          <a:p>
            <a:endParaRPr lang="es-MX"/>
          </a:p>
        </p:txBody>
      </p:sp>
      <p:pic>
        <p:nvPicPr>
          <p:cNvPr id="5" name="Imagen 4">
            <a:extLst>
              <a:ext uri="{FF2B5EF4-FFF2-40B4-BE49-F238E27FC236}">
                <a16:creationId xmlns:a16="http://schemas.microsoft.com/office/drawing/2014/main" id="{8C83BA71-D4D5-481D-4891-07470384D8EE}"/>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9954506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CE53C4B-0EE7-A45E-B8A0-959AB15B5E81}"/>
              </a:ext>
            </a:extLst>
          </p:cNvPr>
          <p:cNvPicPr>
            <a:picLocks noChangeAspect="1"/>
          </p:cNvPicPr>
          <p:nvPr/>
        </p:nvPicPr>
        <p:blipFill>
          <a:blip r:embed="rId2"/>
          <a:stretch>
            <a:fillRect/>
          </a:stretch>
        </p:blipFill>
        <p:spPr>
          <a:xfrm>
            <a:off x="230651" y="224129"/>
            <a:ext cx="5981700" cy="2105025"/>
          </a:xfrm>
          <a:prstGeom prst="rect">
            <a:avLst/>
          </a:prstGeom>
        </p:spPr>
      </p:pic>
      <p:pic>
        <p:nvPicPr>
          <p:cNvPr id="7" name="Imagen 6">
            <a:extLst>
              <a:ext uri="{FF2B5EF4-FFF2-40B4-BE49-F238E27FC236}">
                <a16:creationId xmlns:a16="http://schemas.microsoft.com/office/drawing/2014/main" id="{2C857989-37B0-9332-D605-C4A27E219569}"/>
              </a:ext>
            </a:extLst>
          </p:cNvPr>
          <p:cNvPicPr>
            <a:picLocks noChangeAspect="1"/>
          </p:cNvPicPr>
          <p:nvPr/>
        </p:nvPicPr>
        <p:blipFill>
          <a:blip r:embed="rId3"/>
          <a:stretch>
            <a:fillRect/>
          </a:stretch>
        </p:blipFill>
        <p:spPr>
          <a:xfrm>
            <a:off x="6589249" y="343192"/>
            <a:ext cx="5372100" cy="1866900"/>
          </a:xfrm>
          <a:prstGeom prst="rect">
            <a:avLst/>
          </a:prstGeom>
        </p:spPr>
      </p:pic>
      <p:pic>
        <p:nvPicPr>
          <p:cNvPr id="9" name="Imagen 8">
            <a:extLst>
              <a:ext uri="{FF2B5EF4-FFF2-40B4-BE49-F238E27FC236}">
                <a16:creationId xmlns:a16="http://schemas.microsoft.com/office/drawing/2014/main" id="{0FDF205B-AA45-CF65-C640-28770549D1EE}"/>
              </a:ext>
            </a:extLst>
          </p:cNvPr>
          <p:cNvPicPr>
            <a:picLocks noChangeAspect="1"/>
          </p:cNvPicPr>
          <p:nvPr/>
        </p:nvPicPr>
        <p:blipFill>
          <a:blip r:embed="rId4"/>
          <a:stretch>
            <a:fillRect/>
          </a:stretch>
        </p:blipFill>
        <p:spPr>
          <a:xfrm>
            <a:off x="6589249" y="2695575"/>
            <a:ext cx="5219700" cy="1466850"/>
          </a:xfrm>
          <a:prstGeom prst="rect">
            <a:avLst/>
          </a:prstGeom>
        </p:spPr>
      </p:pic>
      <p:pic>
        <p:nvPicPr>
          <p:cNvPr id="11" name="Imagen 10">
            <a:extLst>
              <a:ext uri="{FF2B5EF4-FFF2-40B4-BE49-F238E27FC236}">
                <a16:creationId xmlns:a16="http://schemas.microsoft.com/office/drawing/2014/main" id="{EB739593-F50B-0138-11CF-B00A5A364E24}"/>
              </a:ext>
            </a:extLst>
          </p:cNvPr>
          <p:cNvPicPr>
            <a:picLocks noChangeAspect="1"/>
          </p:cNvPicPr>
          <p:nvPr/>
        </p:nvPicPr>
        <p:blipFill>
          <a:blip r:embed="rId5"/>
          <a:stretch>
            <a:fillRect/>
          </a:stretch>
        </p:blipFill>
        <p:spPr>
          <a:xfrm>
            <a:off x="293361" y="2661286"/>
            <a:ext cx="5309391" cy="3972585"/>
          </a:xfrm>
          <a:prstGeom prst="rect">
            <a:avLst/>
          </a:prstGeom>
        </p:spPr>
      </p:pic>
    </p:spTree>
    <p:extLst>
      <p:ext uri="{BB962C8B-B14F-4D97-AF65-F5344CB8AC3E}">
        <p14:creationId xmlns:p14="http://schemas.microsoft.com/office/powerpoint/2010/main" val="1666117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914421C-4CF3-D30D-F96E-B8AD1EF0139D}"/>
              </a:ext>
            </a:extLst>
          </p:cNvPr>
          <p:cNvPicPr>
            <a:picLocks noChangeAspect="1"/>
          </p:cNvPicPr>
          <p:nvPr/>
        </p:nvPicPr>
        <p:blipFill>
          <a:blip r:embed="rId2"/>
          <a:stretch>
            <a:fillRect/>
          </a:stretch>
        </p:blipFill>
        <p:spPr>
          <a:xfrm>
            <a:off x="271902" y="183246"/>
            <a:ext cx="6105525" cy="1933575"/>
          </a:xfrm>
          <a:prstGeom prst="rect">
            <a:avLst/>
          </a:prstGeom>
        </p:spPr>
      </p:pic>
      <p:pic>
        <p:nvPicPr>
          <p:cNvPr id="7" name="Imagen 6">
            <a:extLst>
              <a:ext uri="{FF2B5EF4-FFF2-40B4-BE49-F238E27FC236}">
                <a16:creationId xmlns:a16="http://schemas.microsoft.com/office/drawing/2014/main" id="{BE345DA0-B959-83D7-92D4-08F0DC7A8873}"/>
              </a:ext>
            </a:extLst>
          </p:cNvPr>
          <p:cNvPicPr>
            <a:picLocks noChangeAspect="1"/>
          </p:cNvPicPr>
          <p:nvPr/>
        </p:nvPicPr>
        <p:blipFill>
          <a:blip r:embed="rId3"/>
          <a:stretch>
            <a:fillRect/>
          </a:stretch>
        </p:blipFill>
        <p:spPr>
          <a:xfrm>
            <a:off x="6500373" y="183246"/>
            <a:ext cx="5419725" cy="2085975"/>
          </a:xfrm>
          <a:prstGeom prst="rect">
            <a:avLst/>
          </a:prstGeom>
        </p:spPr>
      </p:pic>
      <p:pic>
        <p:nvPicPr>
          <p:cNvPr id="9" name="Imagen 8">
            <a:extLst>
              <a:ext uri="{FF2B5EF4-FFF2-40B4-BE49-F238E27FC236}">
                <a16:creationId xmlns:a16="http://schemas.microsoft.com/office/drawing/2014/main" id="{BA16CDA8-C7CB-8E14-9E2A-3E46063C80F8}"/>
              </a:ext>
            </a:extLst>
          </p:cNvPr>
          <p:cNvPicPr>
            <a:picLocks noChangeAspect="1"/>
          </p:cNvPicPr>
          <p:nvPr/>
        </p:nvPicPr>
        <p:blipFill>
          <a:blip r:embed="rId4"/>
          <a:stretch>
            <a:fillRect/>
          </a:stretch>
        </p:blipFill>
        <p:spPr>
          <a:xfrm>
            <a:off x="61473" y="2269221"/>
            <a:ext cx="6438900" cy="1952625"/>
          </a:xfrm>
          <a:prstGeom prst="rect">
            <a:avLst/>
          </a:prstGeom>
        </p:spPr>
      </p:pic>
      <p:pic>
        <p:nvPicPr>
          <p:cNvPr id="11" name="Imagen 10">
            <a:extLst>
              <a:ext uri="{FF2B5EF4-FFF2-40B4-BE49-F238E27FC236}">
                <a16:creationId xmlns:a16="http://schemas.microsoft.com/office/drawing/2014/main" id="{523EB2BC-77D1-313B-06BF-5D100F836049}"/>
              </a:ext>
            </a:extLst>
          </p:cNvPr>
          <p:cNvPicPr>
            <a:picLocks noChangeAspect="1"/>
          </p:cNvPicPr>
          <p:nvPr/>
        </p:nvPicPr>
        <p:blipFill>
          <a:blip r:embed="rId5"/>
          <a:stretch>
            <a:fillRect/>
          </a:stretch>
        </p:blipFill>
        <p:spPr>
          <a:xfrm>
            <a:off x="5357226" y="4588780"/>
            <a:ext cx="6429375" cy="1866900"/>
          </a:xfrm>
          <a:prstGeom prst="rect">
            <a:avLst/>
          </a:prstGeom>
        </p:spPr>
      </p:pic>
    </p:spTree>
    <p:extLst>
      <p:ext uri="{BB962C8B-B14F-4D97-AF65-F5344CB8AC3E}">
        <p14:creationId xmlns:p14="http://schemas.microsoft.com/office/powerpoint/2010/main" val="2443384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10D1EF7-C7EB-BA03-19CA-1CDFAE3F1D48}"/>
              </a:ext>
            </a:extLst>
          </p:cNvPr>
          <p:cNvPicPr>
            <a:picLocks noChangeAspect="1"/>
          </p:cNvPicPr>
          <p:nvPr/>
        </p:nvPicPr>
        <p:blipFill>
          <a:blip r:embed="rId2"/>
          <a:stretch>
            <a:fillRect/>
          </a:stretch>
        </p:blipFill>
        <p:spPr>
          <a:xfrm>
            <a:off x="614508" y="532667"/>
            <a:ext cx="6067425" cy="1009650"/>
          </a:xfrm>
          <a:prstGeom prst="rect">
            <a:avLst/>
          </a:prstGeom>
        </p:spPr>
      </p:pic>
      <p:pic>
        <p:nvPicPr>
          <p:cNvPr id="7" name="Imagen 6">
            <a:extLst>
              <a:ext uri="{FF2B5EF4-FFF2-40B4-BE49-F238E27FC236}">
                <a16:creationId xmlns:a16="http://schemas.microsoft.com/office/drawing/2014/main" id="{4F4A4256-04C6-756E-6A10-25D249427347}"/>
              </a:ext>
            </a:extLst>
          </p:cNvPr>
          <p:cNvPicPr>
            <a:picLocks noChangeAspect="1"/>
          </p:cNvPicPr>
          <p:nvPr/>
        </p:nvPicPr>
        <p:blipFill>
          <a:blip r:embed="rId3"/>
          <a:stretch>
            <a:fillRect/>
          </a:stretch>
        </p:blipFill>
        <p:spPr>
          <a:xfrm>
            <a:off x="5735147" y="1242279"/>
            <a:ext cx="5724525" cy="600075"/>
          </a:xfrm>
          <a:prstGeom prst="rect">
            <a:avLst/>
          </a:prstGeom>
        </p:spPr>
      </p:pic>
      <p:pic>
        <p:nvPicPr>
          <p:cNvPr id="9" name="Imagen 8">
            <a:extLst>
              <a:ext uri="{FF2B5EF4-FFF2-40B4-BE49-F238E27FC236}">
                <a16:creationId xmlns:a16="http://schemas.microsoft.com/office/drawing/2014/main" id="{5806CC6D-3DD0-01F5-EB56-88CEB2C72481}"/>
              </a:ext>
            </a:extLst>
          </p:cNvPr>
          <p:cNvPicPr>
            <a:picLocks noChangeAspect="1"/>
          </p:cNvPicPr>
          <p:nvPr/>
        </p:nvPicPr>
        <p:blipFill>
          <a:blip r:embed="rId4"/>
          <a:stretch>
            <a:fillRect/>
          </a:stretch>
        </p:blipFill>
        <p:spPr>
          <a:xfrm>
            <a:off x="2544151" y="2057533"/>
            <a:ext cx="5648325" cy="1485900"/>
          </a:xfrm>
          <a:prstGeom prst="rect">
            <a:avLst/>
          </a:prstGeom>
        </p:spPr>
      </p:pic>
      <p:pic>
        <p:nvPicPr>
          <p:cNvPr id="11" name="Imagen 10">
            <a:extLst>
              <a:ext uri="{FF2B5EF4-FFF2-40B4-BE49-F238E27FC236}">
                <a16:creationId xmlns:a16="http://schemas.microsoft.com/office/drawing/2014/main" id="{18862B02-EB73-4D80-36E1-0E50CAB04D57}"/>
              </a:ext>
            </a:extLst>
          </p:cNvPr>
          <p:cNvPicPr>
            <a:picLocks noChangeAspect="1"/>
          </p:cNvPicPr>
          <p:nvPr/>
        </p:nvPicPr>
        <p:blipFill>
          <a:blip r:embed="rId5"/>
          <a:stretch>
            <a:fillRect/>
          </a:stretch>
        </p:blipFill>
        <p:spPr>
          <a:xfrm>
            <a:off x="739198" y="3529746"/>
            <a:ext cx="7984895" cy="2657473"/>
          </a:xfrm>
          <a:prstGeom prst="rect">
            <a:avLst/>
          </a:prstGeom>
        </p:spPr>
      </p:pic>
      <p:pic>
        <p:nvPicPr>
          <p:cNvPr id="12" name="Imagen 11">
            <a:extLst>
              <a:ext uri="{FF2B5EF4-FFF2-40B4-BE49-F238E27FC236}">
                <a16:creationId xmlns:a16="http://schemas.microsoft.com/office/drawing/2014/main" id="{898C3EA5-F1B6-4230-E19D-EF530DDD3EAA}"/>
              </a:ext>
            </a:extLst>
          </p:cNvPr>
          <p:cNvPicPr>
            <a:picLocks noChangeAspect="1"/>
          </p:cNvPicPr>
          <p:nvPr/>
        </p:nvPicPr>
        <p:blipFill>
          <a:blip r:embed="rId6"/>
          <a:stretch>
            <a:fillRect/>
          </a:stretch>
        </p:blipFill>
        <p:spPr>
          <a:xfrm>
            <a:off x="7286625" y="5615721"/>
            <a:ext cx="4905375" cy="1114425"/>
          </a:xfrm>
          <a:prstGeom prst="rect">
            <a:avLst/>
          </a:prstGeom>
        </p:spPr>
      </p:pic>
    </p:spTree>
    <p:extLst>
      <p:ext uri="{BB962C8B-B14F-4D97-AF65-F5344CB8AC3E}">
        <p14:creationId xmlns:p14="http://schemas.microsoft.com/office/powerpoint/2010/main" val="25241556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4389B2-065B-5411-A98C-37D24F9E730C}"/>
              </a:ext>
            </a:extLst>
          </p:cNvPr>
          <p:cNvSpPr>
            <a:spLocks noGrp="1"/>
          </p:cNvSpPr>
          <p:nvPr>
            <p:ph type="title"/>
          </p:nvPr>
        </p:nvSpPr>
        <p:spPr/>
        <p:txBody>
          <a:bodyPr>
            <a:normAutofit/>
          </a:bodyPr>
          <a:lstStyle/>
          <a:p>
            <a:r>
              <a:rPr lang="es-MX" b="1" i="0" dirty="0" err="1">
                <a:solidFill>
                  <a:srgbClr val="1F1F1F"/>
                </a:solidFill>
                <a:effectLst/>
                <a:latin typeface="OpenSans"/>
              </a:rPr>
              <a:t>Anonimización</a:t>
            </a:r>
            <a:r>
              <a:rPr lang="es-MX" b="1" i="0" dirty="0">
                <a:solidFill>
                  <a:srgbClr val="1F1F1F"/>
                </a:solidFill>
                <a:effectLst/>
                <a:latin typeface="OpenSans"/>
              </a:rPr>
              <a:t> de datos</a:t>
            </a:r>
            <a:endParaRPr lang="es-MX" dirty="0"/>
          </a:p>
        </p:txBody>
      </p:sp>
      <p:sp>
        <p:nvSpPr>
          <p:cNvPr id="3" name="Marcador de contenido 2">
            <a:extLst>
              <a:ext uri="{FF2B5EF4-FFF2-40B4-BE49-F238E27FC236}">
                <a16:creationId xmlns:a16="http://schemas.microsoft.com/office/drawing/2014/main" id="{A8E41C9A-6550-2377-552C-6704E71233C4}"/>
              </a:ext>
            </a:extLst>
          </p:cNvPr>
          <p:cNvSpPr>
            <a:spLocks noGrp="1"/>
          </p:cNvSpPr>
          <p:nvPr>
            <p:ph idx="1"/>
          </p:nvPr>
        </p:nvSpPr>
        <p:spPr/>
        <p:txBody>
          <a:bodyPr>
            <a:normAutofit/>
          </a:bodyPr>
          <a:lstStyle/>
          <a:p>
            <a:pPr marL="0" indent="0">
              <a:buNone/>
            </a:pPr>
            <a:r>
              <a:rPr lang="es-MX" b="0" i="0" dirty="0">
                <a:solidFill>
                  <a:srgbClr val="1F1F1F"/>
                </a:solidFill>
                <a:effectLst/>
                <a:latin typeface="Source Sans Pro" panose="020B0503030403020204" pitchFamily="34" charset="0"/>
              </a:rPr>
              <a:t>es el proceso de proteger los datos privados o confidenciales de las personas eliminando esa clase de información. incluye dejar en blanco, ejecutar el algoritmo hash o enmascarar la información personal, por lo general, mediante el uso de códigos de longitud fija para representar columnas de datos u ocultar datos con valores alterados. </a:t>
            </a:r>
          </a:p>
          <a:p>
            <a:r>
              <a:rPr lang="es-MX" dirty="0">
                <a:solidFill>
                  <a:srgbClr val="1F1F1F"/>
                </a:solidFill>
                <a:latin typeface="Source Sans Pro" panose="020B0503030403020204" pitchFamily="34" charset="0"/>
              </a:rPr>
              <a:t>Q</a:t>
            </a:r>
            <a:r>
              <a:rPr lang="es-MX" b="0" i="0" dirty="0">
                <a:solidFill>
                  <a:srgbClr val="1F1F1F"/>
                </a:solidFill>
                <a:effectLst/>
                <a:latin typeface="Source Sans Pro" panose="020B0503030403020204" pitchFamily="34" charset="0"/>
              </a:rPr>
              <a:t>ué tipos de datos se deben anonimizar. </a:t>
            </a:r>
            <a:r>
              <a:rPr lang="es-MX" b="1" i="0" dirty="0">
                <a:solidFill>
                  <a:srgbClr val="1F1F1F"/>
                </a:solidFill>
                <a:effectLst/>
                <a:latin typeface="unset"/>
              </a:rPr>
              <a:t>Información de identificación personal</a:t>
            </a:r>
            <a:r>
              <a:rPr lang="es-MX" b="0" i="0" dirty="0">
                <a:solidFill>
                  <a:srgbClr val="1F1F1F"/>
                </a:solidFill>
                <a:effectLst/>
                <a:latin typeface="Source Sans Pro" panose="020B0503030403020204" pitchFamily="34" charset="0"/>
              </a:rPr>
              <a:t>, o </a:t>
            </a:r>
            <a:r>
              <a:rPr lang="es-MX" b="1" i="0" dirty="0">
                <a:solidFill>
                  <a:srgbClr val="1F1F1F"/>
                </a:solidFill>
                <a:effectLst/>
                <a:latin typeface="unset"/>
              </a:rPr>
              <a:t>PII</a:t>
            </a:r>
            <a:r>
              <a:rPr lang="es-MX" b="0" i="0" dirty="0">
                <a:solidFill>
                  <a:srgbClr val="1F1F1F"/>
                </a:solidFill>
                <a:effectLst/>
                <a:latin typeface="Source Sans Pro" panose="020B0503030403020204" pitchFamily="34" charset="0"/>
              </a:rPr>
              <a:t>, es la información que se puede usar por sí misma o con otros datos para rastrear la identidad de una persona. </a:t>
            </a:r>
            <a:endParaRPr lang="es-MX" dirty="0"/>
          </a:p>
        </p:txBody>
      </p:sp>
    </p:spTree>
    <p:extLst>
      <p:ext uri="{BB962C8B-B14F-4D97-AF65-F5344CB8AC3E}">
        <p14:creationId xmlns:p14="http://schemas.microsoft.com/office/powerpoint/2010/main" val="2026021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FF7AB3F-94ED-8DEB-7B56-A84085ACE5EA}"/>
              </a:ext>
            </a:extLst>
          </p:cNvPr>
          <p:cNvSpPr>
            <a:spLocks noGrp="1"/>
          </p:cNvSpPr>
          <p:nvPr>
            <p:ph idx="1"/>
          </p:nvPr>
        </p:nvSpPr>
        <p:spPr>
          <a:xfrm>
            <a:off x="685800" y="537152"/>
            <a:ext cx="11312236" cy="6057612"/>
          </a:xfrm>
        </p:spPr>
        <p:txBody>
          <a:bodyPr>
            <a:normAutofit fontScale="77500" lnSpcReduction="20000"/>
          </a:bodyPr>
          <a:lstStyle/>
          <a:p>
            <a:r>
              <a:rPr lang="es-MX" b="0" i="0" dirty="0">
                <a:solidFill>
                  <a:srgbClr val="1F1F1F"/>
                </a:solidFill>
                <a:effectLst/>
                <a:latin typeface="Source Sans Pro" panose="020B0503030403020204" pitchFamily="34" charset="0"/>
              </a:rPr>
              <a:t>Las organizaciones tienen la responsabilidad de proteger sus datos y la información personal que pudieran contener los datos. Como analista de datos, se podría esperar que comprendieras qué datos deben anonimizarse, pero en general, no serás responsable de la </a:t>
            </a:r>
            <a:r>
              <a:rPr lang="es-MX" b="0" i="0" dirty="0" err="1">
                <a:solidFill>
                  <a:srgbClr val="1F1F1F"/>
                </a:solidFill>
                <a:effectLst/>
                <a:latin typeface="Source Sans Pro" panose="020B0503030403020204" pitchFamily="34" charset="0"/>
              </a:rPr>
              <a:t>anonimización</a:t>
            </a:r>
            <a:r>
              <a:rPr lang="es-MX" b="0" i="0" dirty="0">
                <a:solidFill>
                  <a:srgbClr val="1F1F1F"/>
                </a:solidFill>
                <a:effectLst/>
                <a:latin typeface="Source Sans Pro" panose="020B0503030403020204" pitchFamily="34" charset="0"/>
              </a:rPr>
              <a:t> propiamente dicha. </a:t>
            </a:r>
          </a:p>
          <a:p>
            <a:r>
              <a:rPr lang="es-MX" b="0" i="0" dirty="0">
                <a:solidFill>
                  <a:srgbClr val="1F1F1F"/>
                </a:solidFill>
                <a:effectLst/>
                <a:latin typeface="Source Sans Pro" panose="020B0503030403020204" pitchFamily="34" charset="0"/>
              </a:rPr>
              <a:t>si trabajas con una copia de los datos con fines de prueba o desarrollo. En este caso, se te podría exigir que anonimices los datos antes de trabajar con ellos. </a:t>
            </a:r>
          </a:p>
          <a:p>
            <a:pPr algn="l"/>
            <a:r>
              <a:rPr lang="es-MX" b="0" i="0" dirty="0">
                <a:solidFill>
                  <a:srgbClr val="1F1F1F"/>
                </a:solidFill>
                <a:effectLst/>
                <a:latin typeface="var(--cds-font-family-source-sans-pro)"/>
              </a:rPr>
              <a:t>La </a:t>
            </a:r>
            <a:r>
              <a:rPr lang="es-MX" b="0" i="0" dirty="0" err="1">
                <a:solidFill>
                  <a:srgbClr val="1F1F1F"/>
                </a:solidFill>
                <a:effectLst/>
                <a:latin typeface="var(--cds-font-family-source-sans-pro)"/>
              </a:rPr>
              <a:t>anonimización</a:t>
            </a:r>
            <a:r>
              <a:rPr lang="es-MX" b="0" i="0" dirty="0">
                <a:solidFill>
                  <a:srgbClr val="1F1F1F"/>
                </a:solidFill>
                <a:effectLst/>
                <a:latin typeface="var(--cds-font-family-source-sans-pro)"/>
              </a:rPr>
              <a:t> de datos se utiliza en casi todas las industrias. Por eso es tan importante que los analistas de datos comprendan los conceptos básicos. Aquí incluimos una lista de datos que a menudo se anonimizan:</a:t>
            </a:r>
          </a:p>
          <a:p>
            <a:pPr algn="l">
              <a:buFont typeface="Arial" panose="020B0604020202020204" pitchFamily="34" charset="0"/>
              <a:buChar char="•"/>
            </a:pPr>
            <a:r>
              <a:rPr lang="es-MX" b="0" i="0" dirty="0">
                <a:solidFill>
                  <a:srgbClr val="1F1F1F"/>
                </a:solidFill>
                <a:effectLst/>
                <a:latin typeface="var(--cds-font-family-source-sans-pro)"/>
              </a:rPr>
              <a:t>Números telefónicos</a:t>
            </a:r>
          </a:p>
          <a:p>
            <a:pPr algn="l">
              <a:buFont typeface="Arial" panose="020B0604020202020204" pitchFamily="34" charset="0"/>
              <a:buChar char="•"/>
            </a:pPr>
            <a:r>
              <a:rPr lang="es-MX" b="0" i="0" dirty="0">
                <a:solidFill>
                  <a:srgbClr val="1F1F1F"/>
                </a:solidFill>
                <a:effectLst/>
                <a:latin typeface="var(--cds-font-family-source-sans-pro)"/>
              </a:rPr>
              <a:t>Nombres</a:t>
            </a:r>
          </a:p>
          <a:p>
            <a:pPr algn="l">
              <a:buFont typeface="Arial" panose="020B0604020202020204" pitchFamily="34" charset="0"/>
              <a:buChar char="•"/>
            </a:pPr>
            <a:r>
              <a:rPr lang="es-MX" b="0" i="0" dirty="0">
                <a:solidFill>
                  <a:srgbClr val="1F1F1F"/>
                </a:solidFill>
                <a:effectLst/>
                <a:latin typeface="var(--cds-font-family-source-sans-pro)"/>
              </a:rPr>
              <a:t>Patentes de vehículos y licencias de conducir</a:t>
            </a:r>
          </a:p>
          <a:p>
            <a:pPr algn="l">
              <a:buFont typeface="Arial" panose="020B0604020202020204" pitchFamily="34" charset="0"/>
              <a:buChar char="•"/>
            </a:pPr>
            <a:r>
              <a:rPr lang="es-MX" b="0" i="0" dirty="0">
                <a:solidFill>
                  <a:srgbClr val="1F1F1F"/>
                </a:solidFill>
                <a:effectLst/>
                <a:latin typeface="var(--cds-font-family-source-sans-pro)"/>
              </a:rPr>
              <a:t>Números de seguro social</a:t>
            </a:r>
          </a:p>
          <a:p>
            <a:pPr algn="l">
              <a:buFont typeface="Arial" panose="020B0604020202020204" pitchFamily="34" charset="0"/>
              <a:buChar char="•"/>
            </a:pPr>
            <a:r>
              <a:rPr lang="es-MX" b="0" i="0" dirty="0">
                <a:solidFill>
                  <a:srgbClr val="1F1F1F"/>
                </a:solidFill>
                <a:effectLst/>
                <a:latin typeface="var(--cds-font-family-source-sans-pro)"/>
              </a:rPr>
              <a:t>Direcciones IP</a:t>
            </a:r>
          </a:p>
          <a:p>
            <a:pPr algn="l">
              <a:buFont typeface="Arial" panose="020B0604020202020204" pitchFamily="34" charset="0"/>
              <a:buChar char="•"/>
            </a:pPr>
            <a:r>
              <a:rPr lang="es-MX" b="0" i="0" dirty="0">
                <a:solidFill>
                  <a:srgbClr val="1F1F1F"/>
                </a:solidFill>
                <a:effectLst/>
                <a:latin typeface="var(--cds-font-family-source-sans-pro)"/>
              </a:rPr>
              <a:t>Registros médicos</a:t>
            </a:r>
          </a:p>
          <a:p>
            <a:pPr algn="l">
              <a:buFont typeface="Arial" panose="020B0604020202020204" pitchFamily="34" charset="0"/>
              <a:buChar char="•"/>
            </a:pPr>
            <a:r>
              <a:rPr lang="es-MX" b="0" i="0" dirty="0">
                <a:solidFill>
                  <a:srgbClr val="1F1F1F"/>
                </a:solidFill>
                <a:effectLst/>
                <a:latin typeface="var(--cds-font-family-source-sans-pro)"/>
              </a:rPr>
              <a:t>Direcciones de correo electrónico</a:t>
            </a:r>
          </a:p>
          <a:p>
            <a:pPr algn="l">
              <a:buFont typeface="Arial" panose="020B0604020202020204" pitchFamily="34" charset="0"/>
              <a:buChar char="•"/>
            </a:pPr>
            <a:r>
              <a:rPr lang="es-MX" b="0" i="0" dirty="0">
                <a:solidFill>
                  <a:srgbClr val="1F1F1F"/>
                </a:solidFill>
                <a:effectLst/>
                <a:latin typeface="var(--cds-font-family-source-sans-pro)"/>
              </a:rPr>
              <a:t>Fotografías</a:t>
            </a:r>
          </a:p>
          <a:p>
            <a:pPr algn="l">
              <a:buFont typeface="Arial" panose="020B0604020202020204" pitchFamily="34" charset="0"/>
              <a:buChar char="•"/>
            </a:pPr>
            <a:r>
              <a:rPr lang="es-MX" b="0" i="0" dirty="0">
                <a:solidFill>
                  <a:srgbClr val="1F1F1F"/>
                </a:solidFill>
                <a:effectLst/>
                <a:latin typeface="var(--cds-font-family-source-sans-pro)"/>
              </a:rPr>
              <a:t>Números de cuentas</a:t>
            </a:r>
          </a:p>
          <a:p>
            <a:endParaRPr lang="es-MX" dirty="0"/>
          </a:p>
        </p:txBody>
      </p:sp>
    </p:spTree>
    <p:extLst>
      <p:ext uri="{BB962C8B-B14F-4D97-AF65-F5344CB8AC3E}">
        <p14:creationId xmlns:p14="http://schemas.microsoft.com/office/powerpoint/2010/main" val="145187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4C5E899C-5CF9-724A-AD25-8656DFBEA4D5}"/>
              </a:ext>
            </a:extLst>
          </p:cNvPr>
          <p:cNvSpPr>
            <a:spLocks noGrp="1"/>
          </p:cNvSpPr>
          <p:nvPr>
            <p:ph idx="1"/>
          </p:nvPr>
        </p:nvSpPr>
        <p:spPr>
          <a:xfrm>
            <a:off x="838200" y="1253331"/>
            <a:ext cx="10515600" cy="4351338"/>
          </a:xfrm>
        </p:spPr>
        <p:txBody>
          <a:bodyPr/>
          <a:lstStyle/>
          <a:p>
            <a:pPr algn="l"/>
            <a:r>
              <a:rPr lang="es-MX" b="1" i="0" dirty="0">
                <a:solidFill>
                  <a:srgbClr val="1F1F1F"/>
                </a:solidFill>
                <a:effectLst/>
                <a:latin typeface="var(--cds-font-family-source-sans-pro)"/>
              </a:rPr>
              <a:t>¿Qué tipos de datos se deben anonimizar?</a:t>
            </a:r>
          </a:p>
          <a:p>
            <a:pPr algn="l"/>
            <a:r>
              <a:rPr lang="es-MX" b="0" i="0" dirty="0">
                <a:solidFill>
                  <a:srgbClr val="1F1F1F"/>
                </a:solidFill>
                <a:effectLst/>
                <a:latin typeface="var(--cds-font-family-source-sans-pro)"/>
              </a:rPr>
              <a:t>Los datos médicos y financieros son dos de los tipos de datos más sensibles. Estas industrias dependen mucho de las técnicas de </a:t>
            </a:r>
            <a:r>
              <a:rPr lang="es-MX" b="0" i="0" dirty="0" err="1">
                <a:solidFill>
                  <a:srgbClr val="1F1F1F"/>
                </a:solidFill>
                <a:effectLst/>
                <a:latin typeface="var(--cds-font-family-source-sans-pro)"/>
              </a:rPr>
              <a:t>anonimización</a:t>
            </a:r>
            <a:r>
              <a:rPr lang="es-MX" b="0" i="0" dirty="0">
                <a:solidFill>
                  <a:srgbClr val="1F1F1F"/>
                </a:solidFill>
                <a:effectLst/>
                <a:latin typeface="var(--cds-font-family-source-sans-pro)"/>
              </a:rPr>
              <a:t> de datos. Después de todo, hay mucho en juego. Por eso, los datos en estas dos industrias suelen someterse a </a:t>
            </a:r>
            <a:r>
              <a:rPr lang="es-MX" b="1" i="0" dirty="0">
                <a:solidFill>
                  <a:srgbClr val="1F1F1F"/>
                </a:solidFill>
                <a:effectLst/>
                <a:latin typeface="unset"/>
              </a:rPr>
              <a:t>desidentificación</a:t>
            </a:r>
            <a:r>
              <a:rPr lang="es-MX" b="0" i="0" dirty="0">
                <a:solidFill>
                  <a:srgbClr val="1F1F1F"/>
                </a:solidFill>
                <a:effectLst/>
                <a:latin typeface="var(--cds-font-family-source-sans-pro)"/>
              </a:rPr>
              <a:t>, que es u</a:t>
            </a:r>
            <a:r>
              <a:rPr lang="es-MX" b="1" i="0" dirty="0">
                <a:solidFill>
                  <a:srgbClr val="1F1F1F"/>
                </a:solidFill>
                <a:effectLst/>
                <a:latin typeface="unset"/>
              </a:rPr>
              <a:t>n proceso utilizado para eliminar toda la información de identificación personal de los datos.</a:t>
            </a:r>
          </a:p>
          <a:p>
            <a:pPr algn="l"/>
            <a:endParaRPr lang="es-MX" b="0" i="0" dirty="0">
              <a:solidFill>
                <a:srgbClr val="1F1F1F"/>
              </a:solidFill>
              <a:effectLst/>
              <a:latin typeface="var(--cds-font-family-source-sans-pro)"/>
            </a:endParaRPr>
          </a:p>
          <a:p>
            <a:r>
              <a:rPr lang="es-MX" b="0" i="0" dirty="0">
                <a:solidFill>
                  <a:srgbClr val="1F1F1F"/>
                </a:solidFill>
                <a:effectLst/>
                <a:latin typeface="Source Sans Pro" panose="020B0503030403020204" pitchFamily="34" charset="0"/>
              </a:rPr>
              <a:t>La </a:t>
            </a:r>
            <a:r>
              <a:rPr lang="es-MX" b="0" i="0" dirty="0" err="1">
                <a:solidFill>
                  <a:srgbClr val="1F1F1F"/>
                </a:solidFill>
                <a:effectLst/>
                <a:latin typeface="Source Sans Pro" panose="020B0503030403020204" pitchFamily="34" charset="0"/>
              </a:rPr>
              <a:t>anonimización</a:t>
            </a:r>
            <a:r>
              <a:rPr lang="es-MX" b="0" i="0" dirty="0">
                <a:solidFill>
                  <a:srgbClr val="1F1F1F"/>
                </a:solidFill>
                <a:effectLst/>
                <a:latin typeface="Source Sans Pro" panose="020B0503030403020204" pitchFamily="34" charset="0"/>
              </a:rPr>
              <a:t> de datos es una de las formas de mantener los datos privados y seguros.</a:t>
            </a:r>
            <a:endParaRPr lang="es-MX" dirty="0"/>
          </a:p>
        </p:txBody>
      </p:sp>
    </p:spTree>
    <p:extLst>
      <p:ext uri="{BB962C8B-B14F-4D97-AF65-F5344CB8AC3E}">
        <p14:creationId xmlns:p14="http://schemas.microsoft.com/office/powerpoint/2010/main" val="16375057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38A5BCC-4B31-6B73-0203-7A86EF5F6973}"/>
              </a:ext>
            </a:extLst>
          </p:cNvPr>
          <p:cNvPicPr>
            <a:picLocks noChangeAspect="1"/>
          </p:cNvPicPr>
          <p:nvPr/>
        </p:nvPicPr>
        <p:blipFill>
          <a:blip r:embed="rId2"/>
          <a:stretch>
            <a:fillRect/>
          </a:stretch>
        </p:blipFill>
        <p:spPr>
          <a:xfrm>
            <a:off x="6248400" y="361373"/>
            <a:ext cx="5943600" cy="1304925"/>
          </a:xfrm>
          <a:prstGeom prst="rect">
            <a:avLst/>
          </a:prstGeom>
        </p:spPr>
      </p:pic>
      <p:pic>
        <p:nvPicPr>
          <p:cNvPr id="7" name="Imagen 6">
            <a:extLst>
              <a:ext uri="{FF2B5EF4-FFF2-40B4-BE49-F238E27FC236}">
                <a16:creationId xmlns:a16="http://schemas.microsoft.com/office/drawing/2014/main" id="{B5C5AF83-9EDE-1196-F644-5534B2BB335B}"/>
              </a:ext>
            </a:extLst>
          </p:cNvPr>
          <p:cNvPicPr>
            <a:picLocks noChangeAspect="1"/>
          </p:cNvPicPr>
          <p:nvPr/>
        </p:nvPicPr>
        <p:blipFill>
          <a:blip r:embed="rId3"/>
          <a:stretch>
            <a:fillRect/>
          </a:stretch>
        </p:blipFill>
        <p:spPr>
          <a:xfrm>
            <a:off x="574099" y="846858"/>
            <a:ext cx="5086350" cy="1257300"/>
          </a:xfrm>
          <a:prstGeom prst="rect">
            <a:avLst/>
          </a:prstGeom>
        </p:spPr>
      </p:pic>
      <p:pic>
        <p:nvPicPr>
          <p:cNvPr id="9" name="Imagen 8">
            <a:extLst>
              <a:ext uri="{FF2B5EF4-FFF2-40B4-BE49-F238E27FC236}">
                <a16:creationId xmlns:a16="http://schemas.microsoft.com/office/drawing/2014/main" id="{9F1EE02C-2746-6055-1078-1FE2D828D4E2}"/>
              </a:ext>
            </a:extLst>
          </p:cNvPr>
          <p:cNvPicPr>
            <a:picLocks noChangeAspect="1"/>
          </p:cNvPicPr>
          <p:nvPr/>
        </p:nvPicPr>
        <p:blipFill>
          <a:blip r:embed="rId4"/>
          <a:stretch>
            <a:fillRect/>
          </a:stretch>
        </p:blipFill>
        <p:spPr>
          <a:xfrm>
            <a:off x="574098" y="2495982"/>
            <a:ext cx="2382785" cy="933018"/>
          </a:xfrm>
          <a:prstGeom prst="rect">
            <a:avLst/>
          </a:prstGeom>
        </p:spPr>
      </p:pic>
      <p:pic>
        <p:nvPicPr>
          <p:cNvPr id="11" name="Imagen 10">
            <a:extLst>
              <a:ext uri="{FF2B5EF4-FFF2-40B4-BE49-F238E27FC236}">
                <a16:creationId xmlns:a16="http://schemas.microsoft.com/office/drawing/2014/main" id="{8303A36D-5548-5B4A-53D8-E2798508D5CA}"/>
              </a:ext>
            </a:extLst>
          </p:cNvPr>
          <p:cNvPicPr>
            <a:picLocks noChangeAspect="1"/>
          </p:cNvPicPr>
          <p:nvPr/>
        </p:nvPicPr>
        <p:blipFill>
          <a:blip r:embed="rId5"/>
          <a:stretch>
            <a:fillRect/>
          </a:stretch>
        </p:blipFill>
        <p:spPr>
          <a:xfrm>
            <a:off x="574099" y="3661497"/>
            <a:ext cx="2590161" cy="1005754"/>
          </a:xfrm>
          <a:prstGeom prst="rect">
            <a:avLst/>
          </a:prstGeom>
        </p:spPr>
      </p:pic>
      <p:pic>
        <p:nvPicPr>
          <p:cNvPr id="13" name="Imagen 12">
            <a:extLst>
              <a:ext uri="{FF2B5EF4-FFF2-40B4-BE49-F238E27FC236}">
                <a16:creationId xmlns:a16="http://schemas.microsoft.com/office/drawing/2014/main" id="{C7E7D32E-3679-98B5-8FAF-9BD5E7B82B79}"/>
              </a:ext>
            </a:extLst>
          </p:cNvPr>
          <p:cNvPicPr>
            <a:picLocks noChangeAspect="1"/>
          </p:cNvPicPr>
          <p:nvPr/>
        </p:nvPicPr>
        <p:blipFill>
          <a:blip r:embed="rId6"/>
          <a:stretch>
            <a:fillRect/>
          </a:stretch>
        </p:blipFill>
        <p:spPr>
          <a:xfrm>
            <a:off x="574098" y="4899748"/>
            <a:ext cx="2119265" cy="1005753"/>
          </a:xfrm>
          <a:prstGeom prst="rect">
            <a:avLst/>
          </a:prstGeom>
        </p:spPr>
      </p:pic>
      <p:pic>
        <p:nvPicPr>
          <p:cNvPr id="15" name="Imagen 14">
            <a:extLst>
              <a:ext uri="{FF2B5EF4-FFF2-40B4-BE49-F238E27FC236}">
                <a16:creationId xmlns:a16="http://schemas.microsoft.com/office/drawing/2014/main" id="{1762B404-DFFF-1EA1-EDF5-4A0F59E16543}"/>
              </a:ext>
            </a:extLst>
          </p:cNvPr>
          <p:cNvPicPr>
            <a:picLocks noChangeAspect="1"/>
          </p:cNvPicPr>
          <p:nvPr/>
        </p:nvPicPr>
        <p:blipFill>
          <a:blip r:embed="rId7"/>
          <a:stretch>
            <a:fillRect/>
          </a:stretch>
        </p:blipFill>
        <p:spPr>
          <a:xfrm>
            <a:off x="4531734" y="2495982"/>
            <a:ext cx="5095875" cy="1543050"/>
          </a:xfrm>
          <a:prstGeom prst="rect">
            <a:avLst/>
          </a:prstGeom>
        </p:spPr>
      </p:pic>
    </p:spTree>
    <p:extLst>
      <p:ext uri="{BB962C8B-B14F-4D97-AF65-F5344CB8AC3E}">
        <p14:creationId xmlns:p14="http://schemas.microsoft.com/office/powerpoint/2010/main" val="715721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97E3FD-78EC-764C-AAEC-E19AD84B0323}"/>
              </a:ext>
            </a:extLst>
          </p:cNvPr>
          <p:cNvSpPr>
            <a:spLocks noGrp="1"/>
          </p:cNvSpPr>
          <p:nvPr>
            <p:ph type="title"/>
          </p:nvPr>
        </p:nvSpPr>
        <p:spPr/>
        <p:txBody>
          <a:bodyPr>
            <a:normAutofit/>
          </a:bodyPr>
          <a:lstStyle/>
          <a:p>
            <a:r>
              <a:rPr lang="es-MX" b="1" i="0" dirty="0">
                <a:solidFill>
                  <a:srgbClr val="1F1F1F"/>
                </a:solidFill>
                <a:effectLst/>
                <a:latin typeface="OpenSans"/>
              </a:rPr>
              <a:t>El debate de los datos abiertos</a:t>
            </a:r>
            <a:endParaRPr lang="es-MX" dirty="0"/>
          </a:p>
        </p:txBody>
      </p:sp>
      <p:sp>
        <p:nvSpPr>
          <p:cNvPr id="3" name="Marcador de contenido 2">
            <a:extLst>
              <a:ext uri="{FF2B5EF4-FFF2-40B4-BE49-F238E27FC236}">
                <a16:creationId xmlns:a16="http://schemas.microsoft.com/office/drawing/2014/main" id="{D75C4045-BCCF-CC38-33F7-5AA492D60C4C}"/>
              </a:ext>
            </a:extLst>
          </p:cNvPr>
          <p:cNvSpPr>
            <a:spLocks noGrp="1"/>
          </p:cNvSpPr>
          <p:nvPr>
            <p:ph idx="1"/>
          </p:nvPr>
        </p:nvSpPr>
        <p:spPr/>
        <p:txBody>
          <a:bodyPr>
            <a:normAutofit fontScale="92500"/>
          </a:bodyPr>
          <a:lstStyle/>
          <a:p>
            <a:pPr marL="0" indent="0" algn="l">
              <a:buNone/>
            </a:pPr>
            <a:r>
              <a:rPr lang="es-MX" dirty="0">
                <a:solidFill>
                  <a:srgbClr val="1F1F1F"/>
                </a:solidFill>
                <a:latin typeface="var(--cds-font-family-source-sans-pro)"/>
              </a:rPr>
              <a:t>F</a:t>
            </a:r>
            <a:r>
              <a:rPr lang="es-MX" b="0" i="0" dirty="0">
                <a:solidFill>
                  <a:srgbClr val="1F1F1F"/>
                </a:solidFill>
                <a:effectLst/>
                <a:latin typeface="var(--cds-font-family-source-sans-pro)"/>
              </a:rPr>
              <a:t>orman parte de la</a:t>
            </a:r>
            <a:r>
              <a:rPr lang="es-MX" b="1" i="0" dirty="0">
                <a:solidFill>
                  <a:srgbClr val="1F1F1F"/>
                </a:solidFill>
                <a:effectLst/>
                <a:latin typeface="unset"/>
              </a:rPr>
              <a:t> ética de datos</a:t>
            </a:r>
            <a:r>
              <a:rPr lang="es-MX" b="0" i="0" dirty="0">
                <a:solidFill>
                  <a:srgbClr val="1F1F1F"/>
                </a:solidFill>
                <a:effectLst/>
                <a:latin typeface="var(--cds-font-family-source-sans-pro)"/>
              </a:rPr>
              <a:t>, que significa usar los datos de manera ética. </a:t>
            </a:r>
            <a:r>
              <a:rPr lang="es-MX" b="1" i="0" dirty="0">
                <a:solidFill>
                  <a:srgbClr val="1F1F1F"/>
                </a:solidFill>
                <a:effectLst/>
                <a:latin typeface="unset"/>
              </a:rPr>
              <a:t>Apertura </a:t>
            </a:r>
            <a:r>
              <a:rPr lang="es-MX" b="0" i="0" dirty="0">
                <a:solidFill>
                  <a:srgbClr val="1F1F1F"/>
                </a:solidFill>
                <a:effectLst/>
                <a:latin typeface="var(--cds-font-family-source-sans-pro)"/>
              </a:rPr>
              <a:t>se refiere al libre acceso, uso e intercambio de los datos. Pero para que los datos se consideren abiertos, deben:</a:t>
            </a:r>
          </a:p>
          <a:p>
            <a:pPr algn="l">
              <a:buFont typeface="Arial" panose="020B0604020202020204" pitchFamily="34" charset="0"/>
              <a:buChar char="•"/>
            </a:pPr>
            <a:r>
              <a:rPr lang="es-MX" b="0" i="0" dirty="0">
                <a:solidFill>
                  <a:srgbClr val="1F1F1F"/>
                </a:solidFill>
                <a:effectLst/>
                <a:latin typeface="var(--cds-font-family-source-sans-pro)"/>
              </a:rPr>
              <a:t>Estar disponibles y accesibles para el público en general como un conjunto de datos completo.</a:t>
            </a:r>
          </a:p>
          <a:p>
            <a:pPr algn="l">
              <a:buFont typeface="Arial" panose="020B0604020202020204" pitchFamily="34" charset="0"/>
              <a:buChar char="•"/>
            </a:pPr>
            <a:r>
              <a:rPr lang="es-MX" b="0" i="0" dirty="0">
                <a:solidFill>
                  <a:srgbClr val="1F1F1F"/>
                </a:solidFill>
                <a:effectLst/>
                <a:latin typeface="var(--cds-font-family-source-sans-pro)"/>
              </a:rPr>
              <a:t>Ser suministrados bajo términos que permitan reutilizarlos y redistribuirlos.</a:t>
            </a:r>
          </a:p>
          <a:p>
            <a:pPr algn="l">
              <a:buFont typeface="Arial" panose="020B0604020202020204" pitchFamily="34" charset="0"/>
              <a:buChar char="•"/>
            </a:pPr>
            <a:r>
              <a:rPr lang="es-MX" b="0" i="0" dirty="0">
                <a:solidFill>
                  <a:srgbClr val="1F1F1F"/>
                </a:solidFill>
                <a:effectLst/>
                <a:latin typeface="var(--cds-font-family-source-sans-pro)"/>
              </a:rPr>
              <a:t>Permitir la participación universal para que todos puedan usar, reutilizar y redistribuir los datos.</a:t>
            </a:r>
          </a:p>
          <a:p>
            <a:pPr marL="0" indent="0" algn="l">
              <a:buNone/>
            </a:pPr>
            <a:r>
              <a:rPr lang="es-MX" b="0" i="0" dirty="0">
                <a:solidFill>
                  <a:srgbClr val="1F1F1F"/>
                </a:solidFill>
                <a:effectLst/>
                <a:latin typeface="var(--cds-font-family-source-sans-pro)"/>
              </a:rPr>
              <a:t>Los datos solo se pueden considerar abiertos cuando cumplen todas esas tres normas. </a:t>
            </a:r>
          </a:p>
        </p:txBody>
      </p:sp>
    </p:spTree>
    <p:extLst>
      <p:ext uri="{BB962C8B-B14F-4D97-AF65-F5344CB8AC3E}">
        <p14:creationId xmlns:p14="http://schemas.microsoft.com/office/powerpoint/2010/main" val="1522504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5ED18D-44D6-ED1C-3E22-B0D35D356F0A}"/>
              </a:ext>
            </a:extLst>
          </p:cNvPr>
          <p:cNvSpPr>
            <a:spLocks noGrp="1"/>
          </p:cNvSpPr>
          <p:nvPr>
            <p:ph type="title"/>
          </p:nvPr>
        </p:nvSpPr>
        <p:spPr>
          <a:xfrm>
            <a:off x="962891" y="669347"/>
            <a:ext cx="10515600" cy="315911"/>
          </a:xfrm>
        </p:spPr>
        <p:txBody>
          <a:bodyPr>
            <a:noAutofit/>
          </a:bodyPr>
          <a:lstStyle/>
          <a:p>
            <a:pPr algn="ctr"/>
            <a:r>
              <a:rPr lang="es-MX" sz="3600" b="1" i="0" dirty="0">
                <a:solidFill>
                  <a:srgbClr val="1F1F1F"/>
                </a:solidFill>
                <a:effectLst/>
                <a:latin typeface="var(--cds-font-family-source-sans-pro)"/>
              </a:rPr>
              <a:t>El debate de los datos abiertos: ¿Qué datos deben estar disponibles públicamente?</a:t>
            </a:r>
            <a:endParaRPr lang="es-MX" sz="3600" dirty="0"/>
          </a:p>
        </p:txBody>
      </p:sp>
      <p:sp>
        <p:nvSpPr>
          <p:cNvPr id="3" name="Marcador de contenido 2">
            <a:extLst>
              <a:ext uri="{FF2B5EF4-FFF2-40B4-BE49-F238E27FC236}">
                <a16:creationId xmlns:a16="http://schemas.microsoft.com/office/drawing/2014/main" id="{96736D0B-FB4C-5A26-2B94-A3BCA42146E9}"/>
              </a:ext>
            </a:extLst>
          </p:cNvPr>
          <p:cNvSpPr>
            <a:spLocks noGrp="1"/>
          </p:cNvSpPr>
          <p:nvPr>
            <p:ph idx="1"/>
          </p:nvPr>
        </p:nvSpPr>
        <p:spPr/>
        <p:txBody>
          <a:bodyPr>
            <a:normAutofit fontScale="85000" lnSpcReduction="20000"/>
          </a:bodyPr>
          <a:lstStyle/>
          <a:p>
            <a:pPr marL="0" indent="0" algn="l">
              <a:buNone/>
            </a:pPr>
            <a:r>
              <a:rPr lang="es-MX" sz="2400" b="0" i="0" dirty="0">
                <a:solidFill>
                  <a:srgbClr val="1F1F1F"/>
                </a:solidFill>
                <a:effectLst/>
                <a:latin typeface="var(--cds-font-family-source-sans-pro)"/>
              </a:rPr>
              <a:t>Uno de los más grandes beneficios de los datos abiertos es que permiten usar bases de datos creíbles en forma más amplia. Básicamente, esto significa que todos los datos correctos se pueden aprovechar, compartir y combinar con otros datos. Esto podría tener un impacto enorme en la colaboración científica, los avances en investigación, la capacidad analítica y la toma de decisiones. </a:t>
            </a:r>
          </a:p>
          <a:p>
            <a:pPr algn="l"/>
            <a:r>
              <a:rPr lang="es-MX" sz="2400" b="1" i="0" dirty="0">
                <a:solidFill>
                  <a:srgbClr val="1F1F1F"/>
                </a:solidFill>
                <a:effectLst/>
                <a:latin typeface="unset"/>
              </a:rPr>
              <a:t>Los datos de terceros </a:t>
            </a:r>
            <a:r>
              <a:rPr lang="es-MX" sz="2400" b="0" i="0" dirty="0">
                <a:solidFill>
                  <a:srgbClr val="1F1F1F"/>
                </a:solidFill>
                <a:effectLst/>
                <a:latin typeface="var(--cds-font-family-source-sans-pro)"/>
              </a:rPr>
              <a:t>son recopilados por una entidad que no tiene una relación directa con los datos. Como recordarás, ya aprendimos sobre este tipo de datos. Por ejemplo, terceros podrían recopilar la información sobre los visitantes a un determinado sitio web. Esto les permite a dichos terceros crear perfiles de audiencia que los ayuda a comprender mejor el comportamiento del usuario y apuntar a ellos con publicidad más efectiva. </a:t>
            </a:r>
          </a:p>
          <a:p>
            <a:pPr algn="l"/>
            <a:r>
              <a:rPr lang="es-MX" sz="2400" b="1" i="0" dirty="0">
                <a:solidFill>
                  <a:srgbClr val="1F1F1F"/>
                </a:solidFill>
                <a:effectLst/>
                <a:latin typeface="unset"/>
              </a:rPr>
              <a:t>Información de identificación personal (PII)</a:t>
            </a:r>
            <a:r>
              <a:rPr lang="es-MX" sz="2400" b="0" i="0" dirty="0">
                <a:solidFill>
                  <a:srgbClr val="1F1F1F"/>
                </a:solidFill>
                <a:effectLst/>
                <a:latin typeface="var(--cds-font-family-source-sans-pro)"/>
              </a:rPr>
              <a:t> son datos que pueden identificar razonablemente a una persona y dar a conocer información sobre ella. Es importante mantener estos datos seguros. PII puede incluir la dirección de una persona, información de tarjetas de crédito, número de seguro social, registros médicos y mucho más. </a:t>
            </a:r>
          </a:p>
          <a:p>
            <a:pPr algn="l"/>
            <a:r>
              <a:rPr lang="es-MX" sz="2400" b="0" i="0" dirty="0">
                <a:solidFill>
                  <a:srgbClr val="FF0000"/>
                </a:solidFill>
                <a:effectLst/>
                <a:latin typeface="var(--cds-font-family-source-sans-pro)"/>
              </a:rPr>
              <a:t>Todos quieren conservar la privacidad de su información personal. Como los datos de terceros son de fácil acceso, es importante equilibrar la apertura de los datos con la privacidad de las personas. </a:t>
            </a:r>
          </a:p>
          <a:p>
            <a:endParaRPr lang="es-MX" sz="2400" dirty="0"/>
          </a:p>
        </p:txBody>
      </p:sp>
    </p:spTree>
    <p:extLst>
      <p:ext uri="{BB962C8B-B14F-4D97-AF65-F5344CB8AC3E}">
        <p14:creationId xmlns:p14="http://schemas.microsoft.com/office/powerpoint/2010/main" val="1783789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AB7A29-B660-F3C0-58BA-861276FDD1B7}"/>
              </a:ext>
            </a:extLst>
          </p:cNvPr>
          <p:cNvPicPr>
            <a:picLocks noChangeAspect="1"/>
          </p:cNvPicPr>
          <p:nvPr/>
        </p:nvPicPr>
        <p:blipFill>
          <a:blip r:embed="rId2"/>
          <a:stretch>
            <a:fillRect/>
          </a:stretch>
        </p:blipFill>
        <p:spPr>
          <a:xfrm>
            <a:off x="500062" y="823913"/>
            <a:ext cx="6315075" cy="866775"/>
          </a:xfrm>
          <a:prstGeom prst="rect">
            <a:avLst/>
          </a:prstGeom>
        </p:spPr>
      </p:pic>
    </p:spTree>
    <p:extLst>
      <p:ext uri="{BB962C8B-B14F-4D97-AF65-F5344CB8AC3E}">
        <p14:creationId xmlns:p14="http://schemas.microsoft.com/office/powerpoint/2010/main" val="161449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622DFAF-4723-30AB-21E8-FF232EAE6BAF}"/>
              </a:ext>
            </a:extLst>
          </p:cNvPr>
          <p:cNvSpPr>
            <a:spLocks noGrp="1"/>
          </p:cNvSpPr>
          <p:nvPr>
            <p:ph idx="1"/>
          </p:nvPr>
        </p:nvSpPr>
        <p:spPr>
          <a:xfrm>
            <a:off x="4242581" y="3280337"/>
            <a:ext cx="5956495" cy="2310277"/>
          </a:xfrm>
        </p:spPr>
        <p:txBody>
          <a:bodyPr/>
          <a:lstStyle/>
          <a:p>
            <a:endParaRPr lang="es-MX"/>
          </a:p>
        </p:txBody>
      </p:sp>
      <p:pic>
        <p:nvPicPr>
          <p:cNvPr id="5" name="Imagen 4">
            <a:extLst>
              <a:ext uri="{FF2B5EF4-FFF2-40B4-BE49-F238E27FC236}">
                <a16:creationId xmlns:a16="http://schemas.microsoft.com/office/drawing/2014/main" id="{063412E1-EC4A-34F8-9482-EFE7543FE175}"/>
              </a:ext>
            </a:extLst>
          </p:cNvPr>
          <p:cNvPicPr>
            <a:picLocks noChangeAspect="1"/>
          </p:cNvPicPr>
          <p:nvPr/>
        </p:nvPicPr>
        <p:blipFill>
          <a:blip r:embed="rId2"/>
          <a:stretch>
            <a:fillRect/>
          </a:stretch>
        </p:blipFill>
        <p:spPr>
          <a:xfrm>
            <a:off x="397809" y="365125"/>
            <a:ext cx="5372100" cy="2057400"/>
          </a:xfrm>
          <a:prstGeom prst="rect">
            <a:avLst/>
          </a:prstGeom>
        </p:spPr>
      </p:pic>
    </p:spTree>
    <p:extLst>
      <p:ext uri="{BB962C8B-B14F-4D97-AF65-F5344CB8AC3E}">
        <p14:creationId xmlns:p14="http://schemas.microsoft.com/office/powerpoint/2010/main" val="3295835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3DBF2A-1998-06BE-FB71-931F79FC47F2}"/>
              </a:ext>
            </a:extLst>
          </p:cNvPr>
          <p:cNvSpPr>
            <a:spLocks noGrp="1"/>
          </p:cNvSpPr>
          <p:nvPr>
            <p:ph type="title"/>
          </p:nvPr>
        </p:nvSpPr>
        <p:spPr>
          <a:xfrm>
            <a:off x="838200" y="365126"/>
            <a:ext cx="10259291" cy="576984"/>
          </a:xfrm>
        </p:spPr>
        <p:txBody>
          <a:bodyPr>
            <a:normAutofit fontScale="90000"/>
          </a:bodyPr>
          <a:lstStyle/>
          <a:p>
            <a:r>
              <a:rPr lang="es-MX" sz="4000" b="1" dirty="0">
                <a:effectLst/>
              </a:rPr>
              <a:t>Sitios y recursos para datos abiertos</a:t>
            </a:r>
            <a:endParaRPr lang="es-MX" sz="4000" dirty="0"/>
          </a:p>
        </p:txBody>
      </p:sp>
      <p:sp>
        <p:nvSpPr>
          <p:cNvPr id="3" name="Marcador de contenido 2">
            <a:extLst>
              <a:ext uri="{FF2B5EF4-FFF2-40B4-BE49-F238E27FC236}">
                <a16:creationId xmlns:a16="http://schemas.microsoft.com/office/drawing/2014/main" id="{CD1005AB-03CA-DD68-C842-1DD4E0DCD2F0}"/>
              </a:ext>
            </a:extLst>
          </p:cNvPr>
          <p:cNvSpPr>
            <a:spLocks noGrp="1"/>
          </p:cNvSpPr>
          <p:nvPr>
            <p:ph idx="1"/>
          </p:nvPr>
        </p:nvSpPr>
        <p:spPr>
          <a:xfrm>
            <a:off x="581891" y="1248641"/>
            <a:ext cx="10515600" cy="4916632"/>
          </a:xfrm>
        </p:spPr>
        <p:txBody>
          <a:bodyPr>
            <a:normAutofit fontScale="70000" lnSpcReduction="20000"/>
          </a:bodyPr>
          <a:lstStyle/>
          <a:p>
            <a:pPr algn="l"/>
            <a:r>
              <a:rPr lang="es-MX" b="0" i="0" dirty="0">
                <a:solidFill>
                  <a:srgbClr val="1F1F1F"/>
                </a:solidFill>
                <a:effectLst/>
                <a:latin typeface="var(--cds-font-family-source-sans-pro)"/>
              </a:rPr>
              <a:t>Por suerte para los analistas de datos, hay muchos sitios y recursos confiables disponibles para obtener datos abiertos. Es importante recordar que aún los datos que tienen buena reputación deben ser evaluados constantemente, pero los siguientes sitios web son un punto de partida útil:</a:t>
            </a:r>
          </a:p>
          <a:p>
            <a:pPr algn="l">
              <a:buFont typeface="+mj-lt"/>
              <a:buAutoNum type="arabicPeriod"/>
            </a:pPr>
            <a:r>
              <a:rPr lang="es-MX" b="1" i="0" u="sng" dirty="0">
                <a:solidFill>
                  <a:srgbClr val="1F1F1F"/>
                </a:solidFill>
                <a:effectLst/>
                <a:latin typeface="unset"/>
                <a:hlinkClick r:id="rId2"/>
              </a:rPr>
              <a:t>Sitio de datos del gobierno de los Estados Unidos</a:t>
            </a:r>
            <a:r>
              <a:rPr lang="es-MX" b="0" i="0" dirty="0">
                <a:solidFill>
                  <a:srgbClr val="1F1F1F"/>
                </a:solidFill>
                <a:effectLst/>
                <a:latin typeface="var(--cds-font-family-source-sans-pro)"/>
              </a:rPr>
              <a:t>: Data.gov es una de las fuentes de datos más completas de los Estados Unidos. Este recurso proporciona a los usuarios los datos y las herramientas que necesitan para hacer investigaciones, e incluso los ayuda a desarrollar aplicaciones web y móviles y diseñar visualizaciones de datos. </a:t>
            </a:r>
          </a:p>
          <a:p>
            <a:pPr algn="l">
              <a:buFont typeface="+mj-lt"/>
              <a:buAutoNum type="arabicPeriod"/>
            </a:pPr>
            <a:r>
              <a:rPr lang="es-MX" b="1" i="0" u="sng" dirty="0">
                <a:solidFill>
                  <a:srgbClr val="1F1F1F"/>
                </a:solidFill>
                <a:effectLst/>
                <a:latin typeface="unset"/>
                <a:hlinkClick r:id="rId3"/>
              </a:rPr>
              <a:t>Oficina de Censos de los Estados Unidos</a:t>
            </a:r>
            <a:r>
              <a:rPr lang="es-MX" b="0" i="0" dirty="0">
                <a:solidFill>
                  <a:srgbClr val="1F1F1F"/>
                </a:solidFill>
                <a:effectLst/>
                <a:latin typeface="var(--cds-font-family-source-sans-pro)"/>
              </a:rPr>
              <a:t>: Esta fuente de datos abiertos ofrece información demográfica de los gobiernos federales, estatales y locales, y también de entidades comerciales en los Estados Unidos. </a:t>
            </a:r>
          </a:p>
          <a:p>
            <a:pPr algn="l">
              <a:buFont typeface="+mj-lt"/>
              <a:buAutoNum type="arabicPeriod"/>
            </a:pPr>
            <a:r>
              <a:rPr lang="es-MX" b="1" i="0" u="sng" dirty="0">
                <a:solidFill>
                  <a:srgbClr val="1F1F1F"/>
                </a:solidFill>
                <a:effectLst/>
                <a:latin typeface="unset"/>
                <a:hlinkClick r:id="rId4"/>
              </a:rPr>
              <a:t>Red de datos abiertos</a:t>
            </a:r>
            <a:r>
              <a:rPr lang="es-MX" b="0" i="0" dirty="0">
                <a:solidFill>
                  <a:srgbClr val="1F1F1F"/>
                </a:solidFill>
                <a:effectLst/>
                <a:latin typeface="var(--cds-font-family-source-sans-pro)"/>
              </a:rPr>
              <a:t>: Esta fuente de datos es un motor de búsqueda realmente poderoso y con filtros de avanzada. Aquí puedes encontrar datos sobre temas de finanzas, seguridad pública, infraestructura, vivienda y desarrollo.</a:t>
            </a:r>
          </a:p>
          <a:p>
            <a:pPr algn="l">
              <a:buFont typeface="+mj-lt"/>
              <a:buAutoNum type="arabicPeriod"/>
            </a:pPr>
            <a:r>
              <a:rPr lang="es-MX" b="1" i="0" u="sng" dirty="0">
                <a:solidFill>
                  <a:srgbClr val="1F1F1F"/>
                </a:solidFill>
                <a:effectLst/>
                <a:latin typeface="unset"/>
                <a:hlinkClick r:id="rId5"/>
              </a:rPr>
              <a:t>Conjuntos de datos públicos de Google Cloud</a:t>
            </a:r>
            <a:r>
              <a:rPr lang="es-MX" b="0" i="0" dirty="0">
                <a:solidFill>
                  <a:srgbClr val="1F1F1F"/>
                </a:solidFill>
                <a:effectLst/>
                <a:latin typeface="var(--cds-font-family-source-sans-pro)"/>
              </a:rPr>
              <a:t>: El Programa de conjuntos de datos públicos de Google Cloud ofrece una selección de conjuntos de datos públicos que puedes encontrar ya cargados en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  </a:t>
            </a:r>
          </a:p>
          <a:p>
            <a:pPr algn="l">
              <a:buFont typeface="+mj-lt"/>
              <a:buAutoNum type="arabicPeriod"/>
            </a:pPr>
            <a:r>
              <a:rPr lang="es-MX" b="1" i="0" u="sng" dirty="0" err="1">
                <a:solidFill>
                  <a:srgbClr val="1F1F1F"/>
                </a:solidFill>
                <a:effectLst/>
                <a:latin typeface="unset"/>
                <a:hlinkClick r:id="rId6"/>
              </a:rPr>
              <a:t>Dataset</a:t>
            </a:r>
            <a:r>
              <a:rPr lang="es-MX" b="1" i="0" u="sng" dirty="0">
                <a:solidFill>
                  <a:srgbClr val="1F1F1F"/>
                </a:solidFill>
                <a:effectLst/>
                <a:latin typeface="unset"/>
                <a:hlinkClick r:id="rId6"/>
              </a:rPr>
              <a:t> </a:t>
            </a:r>
            <a:r>
              <a:rPr lang="es-MX" b="1" i="0" u="sng" dirty="0" err="1">
                <a:solidFill>
                  <a:srgbClr val="1F1F1F"/>
                </a:solidFill>
                <a:effectLst/>
                <a:latin typeface="unset"/>
                <a:hlinkClick r:id="rId6"/>
              </a:rPr>
              <a:t>Search</a:t>
            </a:r>
            <a:r>
              <a:rPr lang="es-MX" b="1" i="0" dirty="0">
                <a:solidFill>
                  <a:srgbClr val="1F1F1F"/>
                </a:solidFill>
                <a:effectLst/>
                <a:latin typeface="unset"/>
              </a:rPr>
              <a:t>: </a:t>
            </a:r>
            <a:r>
              <a:rPr lang="es-MX" b="0" i="0" dirty="0" err="1">
                <a:solidFill>
                  <a:srgbClr val="1F1F1F"/>
                </a:solidFill>
                <a:effectLst/>
                <a:latin typeface="var(--cds-font-family-source-sans-pro)"/>
              </a:rPr>
              <a:t>Dataset</a:t>
            </a:r>
            <a:r>
              <a:rPr lang="es-MX" b="0" i="0" dirty="0">
                <a:solidFill>
                  <a:srgbClr val="1F1F1F"/>
                </a:solidFill>
                <a:effectLst/>
                <a:latin typeface="var(--cds-font-family-source-sans-pro)"/>
              </a:rPr>
              <a:t> </a:t>
            </a:r>
            <a:r>
              <a:rPr lang="es-MX" b="0" i="0" dirty="0" err="1">
                <a:solidFill>
                  <a:srgbClr val="1F1F1F"/>
                </a:solidFill>
                <a:effectLst/>
                <a:latin typeface="var(--cds-font-family-source-sans-pro)"/>
              </a:rPr>
              <a:t>Search</a:t>
            </a:r>
            <a:r>
              <a:rPr lang="es-MX" b="0" i="0" dirty="0">
                <a:solidFill>
                  <a:srgbClr val="1F1F1F"/>
                </a:solidFill>
                <a:effectLst/>
                <a:latin typeface="var(--cds-font-family-source-sans-pro)"/>
              </a:rPr>
              <a:t> es un motor de búsqueda diseñado específicamente para conjuntos de datos; puedes usarlo para buscar conjuntos de datos específicos. </a:t>
            </a:r>
          </a:p>
          <a:p>
            <a:endParaRPr lang="es-MX" dirty="0"/>
          </a:p>
        </p:txBody>
      </p:sp>
    </p:spTree>
    <p:extLst>
      <p:ext uri="{BB962C8B-B14F-4D97-AF65-F5344CB8AC3E}">
        <p14:creationId xmlns:p14="http://schemas.microsoft.com/office/powerpoint/2010/main" val="16922335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43C00-32D4-40ED-3559-DB489865654C}"/>
              </a:ext>
            </a:extLst>
          </p:cNvPr>
          <p:cNvSpPr>
            <a:spLocks noGrp="1"/>
          </p:cNvSpPr>
          <p:nvPr>
            <p:ph type="title"/>
          </p:nvPr>
        </p:nvSpPr>
        <p:spPr>
          <a:xfrm>
            <a:off x="2043545" y="2693699"/>
            <a:ext cx="6518564" cy="1470602"/>
          </a:xfrm>
        </p:spPr>
        <p:txBody>
          <a:bodyPr>
            <a:normAutofit/>
          </a:bodyPr>
          <a:lstStyle/>
          <a:p>
            <a:r>
              <a:rPr lang="es-MX" sz="6000" b="1" dirty="0">
                <a:solidFill>
                  <a:srgbClr val="FF0000"/>
                </a:solidFill>
                <a:latin typeface="Adobe Myungjo Std M" panose="02020600000000000000" pitchFamily="18" charset="-128"/>
                <a:ea typeface="Adobe Myungjo Std M" panose="02020600000000000000" pitchFamily="18" charset="-128"/>
              </a:rPr>
              <a:t>SEMANA 3</a:t>
            </a:r>
          </a:p>
        </p:txBody>
      </p:sp>
    </p:spTree>
    <p:extLst>
      <p:ext uri="{BB962C8B-B14F-4D97-AF65-F5344CB8AC3E}">
        <p14:creationId xmlns:p14="http://schemas.microsoft.com/office/powerpoint/2010/main" val="1462909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129E1D5-5321-7DF9-57CE-6067F5CDA317}"/>
              </a:ext>
            </a:extLst>
          </p:cNvPr>
          <p:cNvPicPr>
            <a:picLocks noChangeAspect="1"/>
          </p:cNvPicPr>
          <p:nvPr/>
        </p:nvPicPr>
        <p:blipFill>
          <a:blip r:embed="rId2"/>
          <a:stretch>
            <a:fillRect/>
          </a:stretch>
        </p:blipFill>
        <p:spPr>
          <a:xfrm>
            <a:off x="416249" y="263384"/>
            <a:ext cx="6210300" cy="1200150"/>
          </a:xfrm>
          <a:prstGeom prst="rect">
            <a:avLst/>
          </a:prstGeom>
        </p:spPr>
      </p:pic>
      <p:pic>
        <p:nvPicPr>
          <p:cNvPr id="7" name="Imagen 6">
            <a:extLst>
              <a:ext uri="{FF2B5EF4-FFF2-40B4-BE49-F238E27FC236}">
                <a16:creationId xmlns:a16="http://schemas.microsoft.com/office/drawing/2014/main" id="{EA59036B-FCCE-19AA-03BD-2E815ABC7309}"/>
              </a:ext>
            </a:extLst>
          </p:cNvPr>
          <p:cNvPicPr>
            <a:picLocks noChangeAspect="1"/>
          </p:cNvPicPr>
          <p:nvPr/>
        </p:nvPicPr>
        <p:blipFill>
          <a:blip r:embed="rId3"/>
          <a:stretch>
            <a:fillRect/>
          </a:stretch>
        </p:blipFill>
        <p:spPr>
          <a:xfrm>
            <a:off x="7971772" y="255992"/>
            <a:ext cx="2219325" cy="1133475"/>
          </a:xfrm>
          <a:prstGeom prst="rect">
            <a:avLst/>
          </a:prstGeom>
        </p:spPr>
      </p:pic>
      <p:pic>
        <p:nvPicPr>
          <p:cNvPr id="9" name="Imagen 8">
            <a:extLst>
              <a:ext uri="{FF2B5EF4-FFF2-40B4-BE49-F238E27FC236}">
                <a16:creationId xmlns:a16="http://schemas.microsoft.com/office/drawing/2014/main" id="{3AE05426-3140-81E4-3E2C-F772CAE486C9}"/>
              </a:ext>
            </a:extLst>
          </p:cNvPr>
          <p:cNvPicPr>
            <a:picLocks noChangeAspect="1"/>
          </p:cNvPicPr>
          <p:nvPr/>
        </p:nvPicPr>
        <p:blipFill>
          <a:blip r:embed="rId4"/>
          <a:stretch>
            <a:fillRect/>
          </a:stretch>
        </p:blipFill>
        <p:spPr>
          <a:xfrm>
            <a:off x="742949" y="1802389"/>
            <a:ext cx="1723159" cy="3433264"/>
          </a:xfrm>
          <a:prstGeom prst="rect">
            <a:avLst/>
          </a:prstGeom>
        </p:spPr>
      </p:pic>
      <p:pic>
        <p:nvPicPr>
          <p:cNvPr id="11" name="Imagen 10">
            <a:extLst>
              <a:ext uri="{FF2B5EF4-FFF2-40B4-BE49-F238E27FC236}">
                <a16:creationId xmlns:a16="http://schemas.microsoft.com/office/drawing/2014/main" id="{8393DA39-A20A-3922-4554-F8A3543BCBD1}"/>
              </a:ext>
            </a:extLst>
          </p:cNvPr>
          <p:cNvPicPr>
            <a:picLocks noChangeAspect="1"/>
          </p:cNvPicPr>
          <p:nvPr/>
        </p:nvPicPr>
        <p:blipFill>
          <a:blip r:embed="rId5"/>
          <a:stretch>
            <a:fillRect/>
          </a:stretch>
        </p:blipFill>
        <p:spPr>
          <a:xfrm>
            <a:off x="4818997" y="1564504"/>
            <a:ext cx="6305550" cy="1590675"/>
          </a:xfrm>
          <a:prstGeom prst="rect">
            <a:avLst/>
          </a:prstGeom>
        </p:spPr>
      </p:pic>
      <p:pic>
        <p:nvPicPr>
          <p:cNvPr id="15" name="Imagen 14">
            <a:extLst>
              <a:ext uri="{FF2B5EF4-FFF2-40B4-BE49-F238E27FC236}">
                <a16:creationId xmlns:a16="http://schemas.microsoft.com/office/drawing/2014/main" id="{D904D0BA-3414-98AD-D375-717BB5C20319}"/>
              </a:ext>
            </a:extLst>
          </p:cNvPr>
          <p:cNvPicPr>
            <a:picLocks noChangeAspect="1"/>
          </p:cNvPicPr>
          <p:nvPr/>
        </p:nvPicPr>
        <p:blipFill rotWithShape="1">
          <a:blip r:embed="rId6"/>
          <a:srcRect t="2969" b="6973"/>
          <a:stretch/>
        </p:blipFill>
        <p:spPr>
          <a:xfrm>
            <a:off x="3751545" y="3406734"/>
            <a:ext cx="8440455" cy="3433264"/>
          </a:xfrm>
          <a:prstGeom prst="rect">
            <a:avLst/>
          </a:prstGeom>
        </p:spPr>
      </p:pic>
    </p:spTree>
    <p:extLst>
      <p:ext uri="{BB962C8B-B14F-4D97-AF65-F5344CB8AC3E}">
        <p14:creationId xmlns:p14="http://schemas.microsoft.com/office/powerpoint/2010/main" val="687426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8393DA39-A20A-3922-4554-F8A3543BCBD1}"/>
              </a:ext>
            </a:extLst>
          </p:cNvPr>
          <p:cNvPicPr>
            <a:picLocks noChangeAspect="1"/>
          </p:cNvPicPr>
          <p:nvPr/>
        </p:nvPicPr>
        <p:blipFill>
          <a:blip r:embed="rId2"/>
          <a:stretch>
            <a:fillRect/>
          </a:stretch>
        </p:blipFill>
        <p:spPr>
          <a:xfrm>
            <a:off x="393456" y="280988"/>
            <a:ext cx="6305550" cy="1590675"/>
          </a:xfrm>
          <a:prstGeom prst="rect">
            <a:avLst/>
          </a:prstGeom>
        </p:spPr>
      </p:pic>
      <p:pic>
        <p:nvPicPr>
          <p:cNvPr id="13" name="Imagen 12">
            <a:extLst>
              <a:ext uri="{FF2B5EF4-FFF2-40B4-BE49-F238E27FC236}">
                <a16:creationId xmlns:a16="http://schemas.microsoft.com/office/drawing/2014/main" id="{2B671764-DA84-F20A-4993-DE8733EAF599}"/>
              </a:ext>
            </a:extLst>
          </p:cNvPr>
          <p:cNvPicPr>
            <a:picLocks noChangeAspect="1"/>
          </p:cNvPicPr>
          <p:nvPr/>
        </p:nvPicPr>
        <p:blipFill>
          <a:blip r:embed="rId3"/>
          <a:stretch>
            <a:fillRect/>
          </a:stretch>
        </p:blipFill>
        <p:spPr>
          <a:xfrm>
            <a:off x="393456" y="1885949"/>
            <a:ext cx="5915025" cy="1533525"/>
          </a:xfrm>
          <a:prstGeom prst="rect">
            <a:avLst/>
          </a:prstGeom>
        </p:spPr>
      </p:pic>
      <p:pic>
        <p:nvPicPr>
          <p:cNvPr id="3" name="Imagen 2">
            <a:extLst>
              <a:ext uri="{FF2B5EF4-FFF2-40B4-BE49-F238E27FC236}">
                <a16:creationId xmlns:a16="http://schemas.microsoft.com/office/drawing/2014/main" id="{698FD47F-88D5-1E99-CA96-6827A3893EDD}"/>
              </a:ext>
            </a:extLst>
          </p:cNvPr>
          <p:cNvPicPr>
            <a:picLocks noChangeAspect="1"/>
          </p:cNvPicPr>
          <p:nvPr/>
        </p:nvPicPr>
        <p:blipFill>
          <a:blip r:embed="rId4"/>
          <a:stretch>
            <a:fillRect/>
          </a:stretch>
        </p:blipFill>
        <p:spPr>
          <a:xfrm>
            <a:off x="6305550" y="1876425"/>
            <a:ext cx="5400675" cy="1552575"/>
          </a:xfrm>
          <a:prstGeom prst="rect">
            <a:avLst/>
          </a:prstGeom>
        </p:spPr>
      </p:pic>
      <p:pic>
        <p:nvPicPr>
          <p:cNvPr id="6" name="Imagen 5">
            <a:extLst>
              <a:ext uri="{FF2B5EF4-FFF2-40B4-BE49-F238E27FC236}">
                <a16:creationId xmlns:a16="http://schemas.microsoft.com/office/drawing/2014/main" id="{7E5CABF2-D75E-5486-7F1C-3C18D22047EA}"/>
              </a:ext>
            </a:extLst>
          </p:cNvPr>
          <p:cNvPicPr>
            <a:picLocks noChangeAspect="1"/>
          </p:cNvPicPr>
          <p:nvPr/>
        </p:nvPicPr>
        <p:blipFill>
          <a:blip r:embed="rId5"/>
          <a:stretch>
            <a:fillRect/>
          </a:stretch>
        </p:blipFill>
        <p:spPr>
          <a:xfrm>
            <a:off x="279157" y="3714750"/>
            <a:ext cx="6143625" cy="2447925"/>
          </a:xfrm>
          <a:prstGeom prst="rect">
            <a:avLst/>
          </a:prstGeom>
        </p:spPr>
      </p:pic>
      <p:pic>
        <p:nvPicPr>
          <p:cNvPr id="10" name="Imagen 9">
            <a:extLst>
              <a:ext uri="{FF2B5EF4-FFF2-40B4-BE49-F238E27FC236}">
                <a16:creationId xmlns:a16="http://schemas.microsoft.com/office/drawing/2014/main" id="{5E0B5C69-6855-E00D-3946-D3EE00ABA973}"/>
              </a:ext>
            </a:extLst>
          </p:cNvPr>
          <p:cNvPicPr>
            <a:picLocks noChangeAspect="1"/>
          </p:cNvPicPr>
          <p:nvPr/>
        </p:nvPicPr>
        <p:blipFill>
          <a:blip r:embed="rId6"/>
          <a:stretch>
            <a:fillRect/>
          </a:stretch>
        </p:blipFill>
        <p:spPr>
          <a:xfrm>
            <a:off x="6305550" y="3973317"/>
            <a:ext cx="5876925" cy="2371725"/>
          </a:xfrm>
          <a:prstGeom prst="rect">
            <a:avLst/>
          </a:prstGeom>
        </p:spPr>
      </p:pic>
    </p:spTree>
    <p:extLst>
      <p:ext uri="{BB962C8B-B14F-4D97-AF65-F5344CB8AC3E}">
        <p14:creationId xmlns:p14="http://schemas.microsoft.com/office/powerpoint/2010/main" val="28839540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3C215-2E2F-4771-CCD3-2D44F46852C0}"/>
              </a:ext>
            </a:extLst>
          </p:cNvPr>
          <p:cNvSpPr>
            <a:spLocks noGrp="1"/>
          </p:cNvSpPr>
          <p:nvPr>
            <p:ph type="title"/>
          </p:nvPr>
        </p:nvSpPr>
        <p:spPr>
          <a:xfrm>
            <a:off x="838200" y="365125"/>
            <a:ext cx="10515600" cy="452293"/>
          </a:xfrm>
        </p:spPr>
        <p:txBody>
          <a:bodyPr>
            <a:normAutofit fontScale="90000"/>
          </a:bodyPr>
          <a:lstStyle/>
          <a:p>
            <a:r>
              <a:rPr lang="es-MX" sz="2800" b="1" i="0" dirty="0">
                <a:solidFill>
                  <a:srgbClr val="00B0F0"/>
                </a:solidFill>
                <a:effectLst/>
              </a:rPr>
              <a:t>Bases de datos en el análisis computacional de datos.</a:t>
            </a:r>
            <a:endParaRPr lang="es-MX" sz="2800" dirty="0">
              <a:solidFill>
                <a:srgbClr val="00B0F0"/>
              </a:solidFill>
            </a:endParaRPr>
          </a:p>
        </p:txBody>
      </p:sp>
      <p:sp>
        <p:nvSpPr>
          <p:cNvPr id="3" name="Marcador de contenido 2">
            <a:extLst>
              <a:ext uri="{FF2B5EF4-FFF2-40B4-BE49-F238E27FC236}">
                <a16:creationId xmlns:a16="http://schemas.microsoft.com/office/drawing/2014/main" id="{5F109AB8-7C64-2225-28C9-453A905288C2}"/>
              </a:ext>
            </a:extLst>
          </p:cNvPr>
          <p:cNvSpPr>
            <a:spLocks noGrp="1"/>
          </p:cNvSpPr>
          <p:nvPr>
            <p:ph idx="1"/>
          </p:nvPr>
        </p:nvSpPr>
        <p:spPr>
          <a:xfrm>
            <a:off x="838200" y="1253331"/>
            <a:ext cx="10515600" cy="4351338"/>
          </a:xfrm>
        </p:spPr>
        <p:txBody>
          <a:bodyPr>
            <a:normAutofit/>
          </a:bodyPr>
          <a:lstStyle/>
          <a:p>
            <a:r>
              <a:rPr lang="es-MX" sz="2000" dirty="0">
                <a:effectLst/>
                <a:latin typeface="Arial" panose="020B0604020202020204" pitchFamily="34" charset="0"/>
                <a:cs typeface="Arial" panose="020B0604020202020204" pitchFamily="34" charset="0"/>
              </a:rPr>
              <a:t>Las bases de datos permiten a los analistas manipular, almacenar y procesar datos. Esto les ayuda a buscar datos de manera mucho más eficiente para obtener la mejor información. </a:t>
            </a:r>
          </a:p>
          <a:p>
            <a:pPr algn="l"/>
            <a:r>
              <a:rPr lang="es-MX" sz="2000" b="0" i="0" dirty="0">
                <a:solidFill>
                  <a:srgbClr val="1F1F1F"/>
                </a:solidFill>
                <a:effectLst/>
                <a:latin typeface="Arial" panose="020B0604020202020204" pitchFamily="34" charset="0"/>
                <a:cs typeface="Arial" panose="020B0604020202020204" pitchFamily="34" charset="0"/>
              </a:rPr>
              <a:t>Una </a:t>
            </a:r>
            <a:r>
              <a:rPr lang="es-MX" sz="2000" b="1" i="0" dirty="0">
                <a:solidFill>
                  <a:srgbClr val="1F1F1F"/>
                </a:solidFill>
                <a:effectLst/>
                <a:latin typeface="Arial" panose="020B0604020202020204" pitchFamily="34" charset="0"/>
                <a:cs typeface="Arial" panose="020B0604020202020204" pitchFamily="34" charset="0"/>
              </a:rPr>
              <a:t>base de datos relacional</a:t>
            </a:r>
            <a:r>
              <a:rPr lang="es-MX" sz="2000" b="0" i="0" dirty="0">
                <a:solidFill>
                  <a:srgbClr val="1F1F1F"/>
                </a:solidFill>
                <a:effectLst/>
                <a:latin typeface="Arial" panose="020B0604020202020204" pitchFamily="34" charset="0"/>
                <a:cs typeface="Arial" panose="020B0604020202020204" pitchFamily="34" charset="0"/>
              </a:rPr>
              <a:t> es una base de datos que contiene una serie de tablas que se pueden conectar para mostrar relaciones. Básicamente, permiten a los analistas de datos organizar y vincular datos en función de lo que los datos tienen en común. </a:t>
            </a:r>
          </a:p>
          <a:p>
            <a:br>
              <a:rPr lang="es-MX" sz="2000" dirty="0">
                <a:latin typeface="Arial" panose="020B0604020202020204" pitchFamily="34" charset="0"/>
                <a:cs typeface="Arial" panose="020B0604020202020204" pitchFamily="34" charset="0"/>
              </a:rPr>
            </a:br>
            <a:r>
              <a:rPr lang="es-MX" sz="2000" b="0" i="0" dirty="0">
                <a:solidFill>
                  <a:srgbClr val="1F1F1F"/>
                </a:solidFill>
                <a:effectLst/>
                <a:latin typeface="Arial" panose="020B0604020202020204" pitchFamily="34" charset="0"/>
                <a:cs typeface="Arial" panose="020B0604020202020204" pitchFamily="34" charset="0"/>
              </a:rPr>
              <a:t>En una tabla no relacional, encontrarás todas las variables posibles que podría interesarte analizar agrupadas conjuntamente. Esto puede hacer que sean realmente difíciles de clasificar. Esa es una de las razones por las que las bases de datos relacionales son tan comunes en el análisis de datos: simplifican muchos procesos de análisis y hacen que los datos sean más fáciles de encontrar y de usar en toda una base de datos. </a:t>
            </a:r>
            <a:br>
              <a:rPr lang="es-MX" dirty="0">
                <a:effectLst/>
              </a:rPr>
            </a:br>
            <a:endParaRPr lang="es-MX" dirty="0"/>
          </a:p>
        </p:txBody>
      </p:sp>
    </p:spTree>
    <p:extLst>
      <p:ext uri="{BB962C8B-B14F-4D97-AF65-F5344CB8AC3E}">
        <p14:creationId xmlns:p14="http://schemas.microsoft.com/office/powerpoint/2010/main" val="222882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B9F630C-EC97-4E6D-AE2E-BFBDD98A35D8}"/>
              </a:ext>
            </a:extLst>
          </p:cNvPr>
          <p:cNvSpPr>
            <a:spLocks noGrp="1"/>
          </p:cNvSpPr>
          <p:nvPr>
            <p:ph idx="1"/>
          </p:nvPr>
        </p:nvSpPr>
        <p:spPr>
          <a:xfrm>
            <a:off x="838199" y="592570"/>
            <a:ext cx="10758055" cy="5946775"/>
          </a:xfrm>
        </p:spPr>
        <p:txBody>
          <a:bodyPr>
            <a:normAutofit fontScale="70000" lnSpcReduction="20000"/>
          </a:bodyPr>
          <a:lstStyle/>
          <a:p>
            <a:r>
              <a:rPr lang="es-MX" b="0" i="0" dirty="0">
                <a:solidFill>
                  <a:srgbClr val="1F1F1F"/>
                </a:solidFill>
                <a:effectLst/>
                <a:latin typeface="Arial" panose="020B0604020202020204" pitchFamily="34" charset="0"/>
                <a:cs typeface="Arial" panose="020B0604020202020204" pitchFamily="34" charset="0"/>
              </a:rPr>
              <a:t>En </a:t>
            </a:r>
            <a:r>
              <a:rPr lang="es-MX" b="0" i="0" dirty="0">
                <a:solidFill>
                  <a:srgbClr val="00B0F0"/>
                </a:solidFill>
                <a:effectLst/>
                <a:latin typeface="Arial" panose="020B0604020202020204" pitchFamily="34" charset="0"/>
                <a:cs typeface="Arial" panose="020B0604020202020204" pitchFamily="34" charset="0"/>
              </a:rPr>
              <a:t>una tabla no relacional</a:t>
            </a:r>
            <a:r>
              <a:rPr lang="es-MX" b="0" i="0" dirty="0">
                <a:solidFill>
                  <a:srgbClr val="1F1F1F"/>
                </a:solidFill>
                <a:effectLst/>
                <a:latin typeface="Arial" panose="020B0604020202020204" pitchFamily="34" charset="0"/>
                <a:cs typeface="Arial" panose="020B0604020202020204" pitchFamily="34" charset="0"/>
              </a:rPr>
              <a:t>, encontrarás todas las variables posibles que podría interesarte analizar agrupadas conjuntamente. Esto puede hacer que sean realmente difíciles de clasificar. </a:t>
            </a:r>
            <a:r>
              <a:rPr lang="es-MX" dirty="0">
                <a:solidFill>
                  <a:srgbClr val="1F1F1F"/>
                </a:solidFill>
                <a:latin typeface="Arial" panose="020B0604020202020204" pitchFamily="34" charset="0"/>
                <a:cs typeface="Arial" panose="020B0604020202020204" pitchFamily="34" charset="0"/>
              </a:rPr>
              <a:t>L</a:t>
            </a:r>
            <a:r>
              <a:rPr lang="es-MX" b="0" i="0" dirty="0">
                <a:solidFill>
                  <a:srgbClr val="1F1F1F"/>
                </a:solidFill>
                <a:effectLst/>
                <a:latin typeface="Arial" panose="020B0604020202020204" pitchFamily="34" charset="0"/>
                <a:cs typeface="Arial" panose="020B0604020202020204" pitchFamily="34" charset="0"/>
              </a:rPr>
              <a:t>as que las bases de datos relacionales son tan comunes en el análisis de datos: simplifican muchos procesos de análisis y hacen que los datos sean más fáciles de encontrar y de usar en toda una base de datos. </a:t>
            </a:r>
          </a:p>
          <a:p>
            <a:pPr algn="l"/>
            <a:r>
              <a:rPr lang="es-MX" b="0" i="0" dirty="0">
                <a:solidFill>
                  <a:srgbClr val="1F1F1F"/>
                </a:solidFill>
                <a:effectLst/>
                <a:latin typeface="Arial" panose="020B0604020202020204" pitchFamily="34" charset="0"/>
                <a:cs typeface="Arial" panose="020B0604020202020204" pitchFamily="34" charset="0"/>
              </a:rPr>
              <a:t>Las tablas de una base de datos relacional están conectadas por los campos que tienen en común. una</a:t>
            </a:r>
            <a:r>
              <a:rPr lang="es-MX" b="1" i="0" dirty="0">
                <a:solidFill>
                  <a:srgbClr val="1F1F1F"/>
                </a:solidFill>
                <a:effectLst/>
                <a:latin typeface="Arial" panose="020B0604020202020204" pitchFamily="34" charset="0"/>
                <a:cs typeface="Arial" panose="020B0604020202020204" pitchFamily="34" charset="0"/>
              </a:rPr>
              <a:t> clave primaria </a:t>
            </a:r>
            <a:r>
              <a:rPr lang="es-MX" b="0" i="0" dirty="0">
                <a:solidFill>
                  <a:srgbClr val="1F1F1F"/>
                </a:solidFill>
                <a:effectLst/>
                <a:latin typeface="Arial" panose="020B0604020202020204" pitchFamily="34" charset="0"/>
                <a:cs typeface="Arial" panose="020B0604020202020204" pitchFamily="34" charset="0"/>
              </a:rPr>
              <a:t>es un identificador que hace referencia a una columna en la que cada valor es único. En otras palabras, es una columna de una tabla que se utiliza para identificar de forma única cada registro dentro de esa tabla. El valor asignado a la clave primaria en una fila determinada debe ser único en toda la tabla. Por ejemplo, si </a:t>
            </a:r>
            <a:r>
              <a:rPr lang="es-MX" b="0" i="0" dirty="0" err="1">
                <a:solidFill>
                  <a:srgbClr val="1F1F1F"/>
                </a:solidFill>
                <a:effectLst/>
                <a:latin typeface="Arial" panose="020B0604020202020204" pitchFamily="34" charset="0"/>
                <a:cs typeface="Arial" panose="020B0604020202020204" pitchFamily="34" charset="0"/>
              </a:rPr>
              <a:t>customer_id</a:t>
            </a:r>
            <a:r>
              <a:rPr lang="es-MX" b="0" i="0" dirty="0">
                <a:solidFill>
                  <a:srgbClr val="1F1F1F"/>
                </a:solidFill>
                <a:effectLst/>
                <a:latin typeface="Arial" panose="020B0604020202020204" pitchFamily="34" charset="0"/>
                <a:cs typeface="Arial" panose="020B0604020202020204" pitchFamily="34" charset="0"/>
              </a:rPr>
              <a:t> es la clave primaria para la tabla del cliente, no puede haber dos clientes con el mismo </a:t>
            </a:r>
            <a:r>
              <a:rPr lang="es-MX" b="0" i="0" dirty="0" err="1">
                <a:solidFill>
                  <a:srgbClr val="1F1F1F"/>
                </a:solidFill>
                <a:effectLst/>
                <a:latin typeface="Arial" panose="020B0604020202020204" pitchFamily="34" charset="0"/>
                <a:cs typeface="Arial" panose="020B0604020202020204" pitchFamily="34" charset="0"/>
              </a:rPr>
              <a:t>customer_id</a:t>
            </a:r>
            <a:r>
              <a:rPr lang="es-MX" b="0" i="0" dirty="0">
                <a:solidFill>
                  <a:srgbClr val="1F1F1F"/>
                </a:solidFill>
                <a:effectLst/>
                <a:latin typeface="Arial" panose="020B0604020202020204" pitchFamily="34" charset="0"/>
                <a:cs typeface="Arial" panose="020B0604020202020204" pitchFamily="34" charset="0"/>
              </a:rPr>
              <a:t>. </a:t>
            </a:r>
          </a:p>
          <a:p>
            <a:pPr algn="l"/>
            <a:r>
              <a:rPr lang="es-MX" b="0" i="0" dirty="0">
                <a:solidFill>
                  <a:srgbClr val="1F1F1F"/>
                </a:solidFill>
                <a:effectLst/>
                <a:latin typeface="Arial" panose="020B0604020202020204" pitchFamily="34" charset="0"/>
                <a:cs typeface="Arial" panose="020B0604020202020204" pitchFamily="34" charset="0"/>
              </a:rPr>
              <a:t>Por el contrario, una </a:t>
            </a:r>
            <a:r>
              <a:rPr lang="es-MX" b="1" i="0" dirty="0">
                <a:solidFill>
                  <a:srgbClr val="1F1F1F"/>
                </a:solidFill>
                <a:effectLst/>
                <a:latin typeface="Arial" panose="020B0604020202020204" pitchFamily="34" charset="0"/>
                <a:cs typeface="Arial" panose="020B0604020202020204" pitchFamily="34" charset="0"/>
              </a:rPr>
              <a:t>clave externa</a:t>
            </a:r>
            <a:r>
              <a:rPr lang="es-MX" b="0" i="0" dirty="0">
                <a:solidFill>
                  <a:srgbClr val="1F1F1F"/>
                </a:solidFill>
                <a:effectLst/>
                <a:latin typeface="Arial" panose="020B0604020202020204" pitchFamily="34" charset="0"/>
                <a:cs typeface="Arial" panose="020B0604020202020204" pitchFamily="34" charset="0"/>
              </a:rPr>
              <a:t> es un campo en una tabla que es una clave primaria en otra tabla. Una tabla puede tener solo una clave primaria, pero puede tener varias claves externas. Esas claves son las que generan las relaciones entre las tablas en una base de datos relacional, lo que ayuda a organizar y conectar los datos entre varias tablas en la base de datos. </a:t>
            </a:r>
          </a:p>
          <a:p>
            <a:pPr algn="l"/>
            <a:r>
              <a:rPr lang="es-MX" b="0" i="0" dirty="0">
                <a:solidFill>
                  <a:srgbClr val="1F1F1F"/>
                </a:solidFill>
                <a:effectLst/>
                <a:latin typeface="Arial" panose="020B0604020202020204" pitchFamily="34" charset="0"/>
                <a:cs typeface="Arial" panose="020B0604020202020204" pitchFamily="34" charset="0"/>
              </a:rPr>
              <a:t>Algunas tablas no requieren una clave primaria. Por ejemplo, una tabla de ingresos puede tener muchas claves externas y ninguna clave primaria. Una clave primaria también puede construirse a partir de varias columnas de una tabla. Este tipo de clave primaria se denomina </a:t>
            </a:r>
            <a:r>
              <a:rPr lang="es-MX" b="1" i="0" dirty="0">
                <a:solidFill>
                  <a:srgbClr val="1F1F1F"/>
                </a:solidFill>
                <a:effectLst/>
                <a:latin typeface="Arial" panose="020B0604020202020204" pitchFamily="34" charset="0"/>
                <a:cs typeface="Arial" panose="020B0604020202020204" pitchFamily="34" charset="0"/>
              </a:rPr>
              <a:t>clave compuesta</a:t>
            </a:r>
            <a:r>
              <a:rPr lang="es-MX" b="0" i="0" dirty="0">
                <a:solidFill>
                  <a:srgbClr val="1F1F1F"/>
                </a:solidFill>
                <a:effectLst/>
                <a:latin typeface="Arial" panose="020B0604020202020204" pitchFamily="34" charset="0"/>
                <a:cs typeface="Arial" panose="020B0604020202020204" pitchFamily="34" charset="0"/>
              </a:rPr>
              <a:t>. Por ejemplo, si </a:t>
            </a:r>
            <a:r>
              <a:rPr lang="es-MX" b="0" i="0" dirty="0" err="1">
                <a:solidFill>
                  <a:srgbClr val="1F1F1F"/>
                </a:solidFill>
                <a:effectLst/>
                <a:latin typeface="Arial" panose="020B0604020202020204" pitchFamily="34" charset="0"/>
                <a:cs typeface="Arial" panose="020B0604020202020204" pitchFamily="34" charset="0"/>
              </a:rPr>
              <a:t>customer_id</a:t>
            </a:r>
            <a:r>
              <a:rPr lang="es-MX" b="0" i="0" dirty="0">
                <a:solidFill>
                  <a:srgbClr val="1F1F1F"/>
                </a:solidFill>
                <a:effectLst/>
                <a:latin typeface="Arial" panose="020B0604020202020204" pitchFamily="34" charset="0"/>
                <a:cs typeface="Arial" panose="020B0604020202020204" pitchFamily="34" charset="0"/>
              </a:rPr>
              <a:t> y </a:t>
            </a:r>
            <a:r>
              <a:rPr lang="es-MX" b="0" i="0" dirty="0" err="1">
                <a:solidFill>
                  <a:srgbClr val="1F1F1F"/>
                </a:solidFill>
                <a:effectLst/>
                <a:latin typeface="Arial" panose="020B0604020202020204" pitchFamily="34" charset="0"/>
                <a:cs typeface="Arial" panose="020B0604020202020204" pitchFamily="34" charset="0"/>
              </a:rPr>
              <a:t>location_id</a:t>
            </a:r>
            <a:r>
              <a:rPr lang="es-MX" b="0" i="0" dirty="0">
                <a:solidFill>
                  <a:srgbClr val="1F1F1F"/>
                </a:solidFill>
                <a:effectLst/>
                <a:latin typeface="Arial" panose="020B0604020202020204" pitchFamily="34" charset="0"/>
                <a:cs typeface="Arial" panose="020B0604020202020204" pitchFamily="34" charset="0"/>
              </a:rPr>
              <a:t> son dos columnas de una clave compuesta en la tabla de un cliente, los valores asignados a esos campos en cualquier fila dada deben ser únicos en toda la tabla.</a:t>
            </a:r>
          </a:p>
        </p:txBody>
      </p:sp>
    </p:spTree>
    <p:extLst>
      <p:ext uri="{BB962C8B-B14F-4D97-AF65-F5344CB8AC3E}">
        <p14:creationId xmlns:p14="http://schemas.microsoft.com/office/powerpoint/2010/main" val="42824589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0E7E7A-9A76-7355-DB3E-9709F3742274}"/>
              </a:ext>
            </a:extLst>
          </p:cNvPr>
          <p:cNvSpPr>
            <a:spLocks noGrp="1"/>
          </p:cNvSpPr>
          <p:nvPr>
            <p:ph type="title"/>
          </p:nvPr>
        </p:nvSpPr>
        <p:spPr/>
        <p:txBody>
          <a:bodyPr/>
          <a:lstStyle/>
          <a:p>
            <a:endParaRPr lang="es-MX"/>
          </a:p>
        </p:txBody>
      </p:sp>
      <p:sp>
        <p:nvSpPr>
          <p:cNvPr id="3" name="Marcador de contenido 2">
            <a:extLst>
              <a:ext uri="{FF2B5EF4-FFF2-40B4-BE49-F238E27FC236}">
                <a16:creationId xmlns:a16="http://schemas.microsoft.com/office/drawing/2014/main" id="{65952132-5BBB-7C3B-40AB-938E497B4927}"/>
              </a:ext>
            </a:extLst>
          </p:cNvPr>
          <p:cNvSpPr>
            <a:spLocks noGrp="1"/>
          </p:cNvSpPr>
          <p:nvPr>
            <p:ph idx="1"/>
          </p:nvPr>
        </p:nvSpPr>
        <p:spPr/>
        <p:txBody>
          <a:bodyPr/>
          <a:lstStyle/>
          <a:p>
            <a:endParaRPr lang="es-MX"/>
          </a:p>
        </p:txBody>
      </p:sp>
      <p:pic>
        <p:nvPicPr>
          <p:cNvPr id="1026" name="Picture 2" descr="Image of 5 tables: customer table, revenue table, branch table, date table, and product table">
            <a:extLst>
              <a:ext uri="{FF2B5EF4-FFF2-40B4-BE49-F238E27FC236}">
                <a16:creationId xmlns:a16="http://schemas.microsoft.com/office/drawing/2014/main" id="{B37FA5B1-AD0E-1D32-4EDC-D7A4B8BBD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925"/>
            <a:ext cx="12192000" cy="6278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969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0039FFC1-6701-95DB-73FA-BCFF6D7E0369}"/>
              </a:ext>
            </a:extLst>
          </p:cNvPr>
          <p:cNvSpPr>
            <a:spLocks noGrp="1"/>
          </p:cNvSpPr>
          <p:nvPr>
            <p:ph idx="1"/>
          </p:nvPr>
        </p:nvSpPr>
        <p:spPr>
          <a:xfrm>
            <a:off x="838200" y="938934"/>
            <a:ext cx="10515600" cy="4351338"/>
          </a:xfrm>
        </p:spPr>
        <p:txBody>
          <a:bodyPr>
            <a:normAutofit lnSpcReduction="10000"/>
          </a:bodyPr>
          <a:lstStyle/>
          <a:p>
            <a:pPr algn="l"/>
            <a:r>
              <a:rPr lang="es-MX" b="1" i="0" dirty="0">
                <a:solidFill>
                  <a:srgbClr val="1F1F1F"/>
                </a:solidFill>
                <a:effectLst/>
                <a:latin typeface="var(--cds-font-family-source-sans-pro)"/>
              </a:rPr>
              <a:t>¿SQL? Estás hablando mi idioma </a:t>
            </a:r>
          </a:p>
          <a:p>
            <a:pPr algn="l"/>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Las bases de datos utilizan un lenguaje especial para comunicarse denominado lenguaje de consulta. </a:t>
            </a:r>
            <a:r>
              <a:rPr lang="es-MX" b="1" i="0" dirty="0">
                <a:solidFill>
                  <a:srgbClr val="1F1F1F"/>
                </a:solidFill>
                <a:effectLst/>
                <a:latin typeface="unset"/>
              </a:rPr>
              <a:t>El lenguaje de consulta estructurado</a:t>
            </a:r>
            <a:r>
              <a:rPr lang="es-MX" b="0" i="0" dirty="0">
                <a:solidFill>
                  <a:srgbClr val="1F1F1F"/>
                </a:solidFill>
                <a:effectLst/>
                <a:latin typeface="var(--cds-font-family-source-sans-pro)"/>
              </a:rPr>
              <a:t> (SQL) es un tipo de lenguaje de consulta que permite a los analistas de datos comunicarse con la base de datos. De este modo, un analista de datos usará SQL para crear una consulta con el fin de ver los datos específicos que quiere visualizar en un conjunto más grande. En una base de datos relacional, los analistas de datos pueden escribir consultas para obtener información de las tablas relacionadas. SQL es una herramienta poderosa para trabajar con bases de datos</a:t>
            </a:r>
            <a:endParaRPr lang="es-MX" dirty="0"/>
          </a:p>
        </p:txBody>
      </p:sp>
    </p:spTree>
    <p:extLst>
      <p:ext uri="{BB962C8B-B14F-4D97-AF65-F5344CB8AC3E}">
        <p14:creationId xmlns:p14="http://schemas.microsoft.com/office/powerpoint/2010/main" val="2552860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C0C85D8-7DA3-2008-26EF-5F7EBD7A47F5}"/>
              </a:ext>
            </a:extLst>
          </p:cNvPr>
          <p:cNvSpPr>
            <a:spLocks noGrp="1"/>
          </p:cNvSpPr>
          <p:nvPr>
            <p:ph idx="1"/>
          </p:nvPr>
        </p:nvSpPr>
        <p:spPr>
          <a:xfrm>
            <a:off x="838200" y="634134"/>
            <a:ext cx="10515600" cy="5267902"/>
          </a:xfrm>
        </p:spPr>
        <p:txBody>
          <a:bodyPr>
            <a:normAutofit fontScale="92500" lnSpcReduction="20000"/>
          </a:bodyPr>
          <a:lstStyle/>
          <a:p>
            <a:pPr marL="0" indent="0">
              <a:buNone/>
            </a:pPr>
            <a:r>
              <a:rPr lang="es-MX" b="0" i="0" dirty="0">
                <a:solidFill>
                  <a:srgbClr val="1F1F1F"/>
                </a:solidFill>
                <a:effectLst/>
                <a:latin typeface="Source Sans Pro" panose="020B0503030403020204" pitchFamily="34" charset="0"/>
              </a:rPr>
              <a:t>Como analista de datos, utilizarás datos para responder preguntas y resolver problemas. Cuando analizas datos y sacas conclusiones, estás brindando información que puede influenciar decisiones empresariales, conducir a un cambio positivo y ayudar a los interesados a alcanzar sus metas. </a:t>
            </a:r>
          </a:p>
          <a:p>
            <a:pPr algn="l"/>
            <a:r>
              <a:rPr lang="es-MX" b="0" i="0" dirty="0">
                <a:solidFill>
                  <a:srgbClr val="1F1F1F"/>
                </a:solidFill>
                <a:effectLst/>
                <a:latin typeface="var(--cds-font-family-source-sans-pro)"/>
              </a:rPr>
              <a:t>En cualquier conjunto de datos puede darse el caso de que:</a:t>
            </a:r>
          </a:p>
          <a:p>
            <a:pPr algn="l">
              <a:buFont typeface="Arial" panose="020B0604020202020204" pitchFamily="34" charset="0"/>
              <a:buChar char="•"/>
            </a:pPr>
            <a:r>
              <a:rPr lang="es-MX" b="0" i="0" dirty="0">
                <a:solidFill>
                  <a:srgbClr val="1F1F1F"/>
                </a:solidFill>
                <a:effectLst/>
                <a:latin typeface="var(--cds-font-family-source-sans-pro)"/>
              </a:rPr>
              <a:t>Los datos no estén allí (tienes datos sobre sándwiches, pero necesitas datos sobre pizza).</a:t>
            </a:r>
          </a:p>
          <a:p>
            <a:pPr algn="l">
              <a:buFont typeface="Arial" panose="020B0604020202020204" pitchFamily="34" charset="0"/>
              <a:buChar char="•"/>
            </a:pPr>
            <a:r>
              <a:rPr lang="es-MX" b="0" i="0" dirty="0">
                <a:solidFill>
                  <a:srgbClr val="1F1F1F"/>
                </a:solidFill>
                <a:effectLst/>
                <a:latin typeface="var(--cds-font-family-source-sans-pro)"/>
              </a:rPr>
              <a:t>Los datos no sean suficientes (tienes datos sobre pizza desde el 1 hasta el 7 de junio, pero necesitas datos de todo el mes de junio).</a:t>
            </a:r>
          </a:p>
          <a:p>
            <a:pPr algn="l">
              <a:buFont typeface="Arial" panose="020B0604020202020204" pitchFamily="34" charset="0"/>
              <a:buChar char="•"/>
            </a:pPr>
            <a:r>
              <a:rPr lang="es-MX" b="0" i="0" dirty="0">
                <a:solidFill>
                  <a:srgbClr val="1F1F1F"/>
                </a:solidFill>
                <a:effectLst/>
                <a:latin typeface="var(--cds-font-family-source-sans-pro)"/>
              </a:rPr>
              <a:t>Los datos sean incorrectos (los datos sobre pizza cotizan una porción a $250, lo que te hace dudar de la validez del conjunto de datos).</a:t>
            </a:r>
          </a:p>
          <a:p>
            <a:pPr marL="0" indent="0" algn="l">
              <a:buNone/>
            </a:pPr>
            <a:r>
              <a:rPr lang="es-MX" b="0" i="0" dirty="0">
                <a:solidFill>
                  <a:srgbClr val="1F1F1F"/>
                </a:solidFill>
                <a:effectLst/>
                <a:latin typeface="var(--cds-font-family-source-sans-pro)"/>
              </a:rPr>
              <a:t>Examinar el conjunto de datos te ayudará a identificar las preguntas que puedes responder y qué datos aún te faltan. Podrás reponer esos datos de una fuente externa o, al menos, recomendarles a tus interesados que utilicen otra fuente de datos. </a:t>
            </a:r>
          </a:p>
          <a:p>
            <a:endParaRPr lang="es-MX" dirty="0"/>
          </a:p>
        </p:txBody>
      </p:sp>
    </p:spTree>
    <p:extLst>
      <p:ext uri="{BB962C8B-B14F-4D97-AF65-F5344CB8AC3E}">
        <p14:creationId xmlns:p14="http://schemas.microsoft.com/office/powerpoint/2010/main" val="2114269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4F13587-0751-43AD-A39C-6A28648D9E9B}"/>
              </a:ext>
            </a:extLst>
          </p:cNvPr>
          <p:cNvPicPr>
            <a:picLocks noChangeAspect="1"/>
          </p:cNvPicPr>
          <p:nvPr/>
        </p:nvPicPr>
        <p:blipFill>
          <a:blip r:embed="rId2"/>
          <a:stretch>
            <a:fillRect/>
          </a:stretch>
        </p:blipFill>
        <p:spPr>
          <a:xfrm>
            <a:off x="545049" y="255049"/>
            <a:ext cx="4210050" cy="2352675"/>
          </a:xfrm>
          <a:prstGeom prst="rect">
            <a:avLst/>
          </a:prstGeom>
        </p:spPr>
      </p:pic>
      <p:pic>
        <p:nvPicPr>
          <p:cNvPr id="7" name="Imagen 6">
            <a:extLst>
              <a:ext uri="{FF2B5EF4-FFF2-40B4-BE49-F238E27FC236}">
                <a16:creationId xmlns:a16="http://schemas.microsoft.com/office/drawing/2014/main" id="{45D4FC46-387C-60C2-0E37-C96D310244C1}"/>
              </a:ext>
            </a:extLst>
          </p:cNvPr>
          <p:cNvPicPr>
            <a:picLocks noChangeAspect="1"/>
          </p:cNvPicPr>
          <p:nvPr/>
        </p:nvPicPr>
        <p:blipFill>
          <a:blip r:embed="rId3"/>
          <a:stretch>
            <a:fillRect/>
          </a:stretch>
        </p:blipFill>
        <p:spPr>
          <a:xfrm>
            <a:off x="5096021" y="821787"/>
            <a:ext cx="6248400" cy="1219200"/>
          </a:xfrm>
          <a:prstGeom prst="rect">
            <a:avLst/>
          </a:prstGeom>
        </p:spPr>
      </p:pic>
      <p:pic>
        <p:nvPicPr>
          <p:cNvPr id="9" name="Imagen 8">
            <a:extLst>
              <a:ext uri="{FF2B5EF4-FFF2-40B4-BE49-F238E27FC236}">
                <a16:creationId xmlns:a16="http://schemas.microsoft.com/office/drawing/2014/main" id="{B44BF573-7C40-CF67-8CE6-51C5114BFB02}"/>
              </a:ext>
            </a:extLst>
          </p:cNvPr>
          <p:cNvPicPr>
            <a:picLocks noChangeAspect="1"/>
          </p:cNvPicPr>
          <p:nvPr/>
        </p:nvPicPr>
        <p:blipFill>
          <a:blip r:embed="rId4"/>
          <a:stretch>
            <a:fillRect/>
          </a:stretch>
        </p:blipFill>
        <p:spPr>
          <a:xfrm>
            <a:off x="6870310" y="2316701"/>
            <a:ext cx="5114925" cy="1933575"/>
          </a:xfrm>
          <a:prstGeom prst="rect">
            <a:avLst/>
          </a:prstGeom>
        </p:spPr>
      </p:pic>
      <p:pic>
        <p:nvPicPr>
          <p:cNvPr id="11" name="Imagen 10">
            <a:extLst>
              <a:ext uri="{FF2B5EF4-FFF2-40B4-BE49-F238E27FC236}">
                <a16:creationId xmlns:a16="http://schemas.microsoft.com/office/drawing/2014/main" id="{D514DF40-53A3-1DBB-FB01-E21935FE3003}"/>
              </a:ext>
            </a:extLst>
          </p:cNvPr>
          <p:cNvPicPr>
            <a:picLocks noChangeAspect="1"/>
          </p:cNvPicPr>
          <p:nvPr/>
        </p:nvPicPr>
        <p:blipFill>
          <a:blip r:embed="rId5"/>
          <a:stretch>
            <a:fillRect/>
          </a:stretch>
        </p:blipFill>
        <p:spPr>
          <a:xfrm>
            <a:off x="206765" y="2726276"/>
            <a:ext cx="5981700" cy="1524000"/>
          </a:xfrm>
          <a:prstGeom prst="rect">
            <a:avLst/>
          </a:prstGeom>
        </p:spPr>
      </p:pic>
      <p:pic>
        <p:nvPicPr>
          <p:cNvPr id="13" name="Imagen 12">
            <a:extLst>
              <a:ext uri="{FF2B5EF4-FFF2-40B4-BE49-F238E27FC236}">
                <a16:creationId xmlns:a16="http://schemas.microsoft.com/office/drawing/2014/main" id="{706240A1-E25E-AAEF-187E-542299B27C01}"/>
              </a:ext>
            </a:extLst>
          </p:cNvPr>
          <p:cNvPicPr>
            <a:picLocks noChangeAspect="1"/>
          </p:cNvPicPr>
          <p:nvPr/>
        </p:nvPicPr>
        <p:blipFill>
          <a:blip r:embed="rId6"/>
          <a:stretch>
            <a:fillRect/>
          </a:stretch>
        </p:blipFill>
        <p:spPr>
          <a:xfrm>
            <a:off x="254390" y="4575031"/>
            <a:ext cx="5934075" cy="1781175"/>
          </a:xfrm>
          <a:prstGeom prst="rect">
            <a:avLst/>
          </a:prstGeom>
        </p:spPr>
      </p:pic>
      <p:pic>
        <p:nvPicPr>
          <p:cNvPr id="15" name="Imagen 14">
            <a:extLst>
              <a:ext uri="{FF2B5EF4-FFF2-40B4-BE49-F238E27FC236}">
                <a16:creationId xmlns:a16="http://schemas.microsoft.com/office/drawing/2014/main" id="{573C9DC3-4A26-ED4E-0869-4B991BBD5417}"/>
              </a:ext>
            </a:extLst>
          </p:cNvPr>
          <p:cNvPicPr>
            <a:picLocks noChangeAspect="1"/>
          </p:cNvPicPr>
          <p:nvPr/>
        </p:nvPicPr>
        <p:blipFill>
          <a:blip r:embed="rId7"/>
          <a:stretch>
            <a:fillRect/>
          </a:stretch>
        </p:blipFill>
        <p:spPr>
          <a:xfrm>
            <a:off x="6438900" y="4684568"/>
            <a:ext cx="5753100" cy="1562100"/>
          </a:xfrm>
          <a:prstGeom prst="rect">
            <a:avLst/>
          </a:prstGeom>
        </p:spPr>
      </p:pic>
    </p:spTree>
    <p:extLst>
      <p:ext uri="{BB962C8B-B14F-4D97-AF65-F5344CB8AC3E}">
        <p14:creationId xmlns:p14="http://schemas.microsoft.com/office/powerpoint/2010/main" val="384982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a 3">
            <a:extLst>
              <a:ext uri="{FF2B5EF4-FFF2-40B4-BE49-F238E27FC236}">
                <a16:creationId xmlns:a16="http://schemas.microsoft.com/office/drawing/2014/main" id="{68CC1A3A-8513-CB46-37D7-765CEF2A67C1}"/>
              </a:ext>
            </a:extLst>
          </p:cNvPr>
          <p:cNvGraphicFramePr>
            <a:graphicFrameLocks noGrp="1"/>
          </p:cNvGraphicFramePr>
          <p:nvPr>
            <p:extLst>
              <p:ext uri="{D42A27DB-BD31-4B8C-83A1-F6EECF244321}">
                <p14:modId xmlns:p14="http://schemas.microsoft.com/office/powerpoint/2010/main" val="666137023"/>
              </p:ext>
            </p:extLst>
          </p:nvPr>
        </p:nvGraphicFramePr>
        <p:xfrm>
          <a:off x="0" y="48803"/>
          <a:ext cx="12192000" cy="6760393"/>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4185843314"/>
                    </a:ext>
                  </a:extLst>
                </a:gridCol>
                <a:gridCol w="1524000">
                  <a:extLst>
                    <a:ext uri="{9D8B030D-6E8A-4147-A177-3AD203B41FA5}">
                      <a16:colId xmlns:a16="http://schemas.microsoft.com/office/drawing/2014/main" val="4079031106"/>
                    </a:ext>
                  </a:extLst>
                </a:gridCol>
                <a:gridCol w="1524000">
                  <a:extLst>
                    <a:ext uri="{9D8B030D-6E8A-4147-A177-3AD203B41FA5}">
                      <a16:colId xmlns:a16="http://schemas.microsoft.com/office/drawing/2014/main" val="854468229"/>
                    </a:ext>
                  </a:extLst>
                </a:gridCol>
                <a:gridCol w="1524000">
                  <a:extLst>
                    <a:ext uri="{9D8B030D-6E8A-4147-A177-3AD203B41FA5}">
                      <a16:colId xmlns:a16="http://schemas.microsoft.com/office/drawing/2014/main" val="2021711466"/>
                    </a:ext>
                  </a:extLst>
                </a:gridCol>
                <a:gridCol w="1524000">
                  <a:extLst>
                    <a:ext uri="{9D8B030D-6E8A-4147-A177-3AD203B41FA5}">
                      <a16:colId xmlns:a16="http://schemas.microsoft.com/office/drawing/2014/main" val="873031391"/>
                    </a:ext>
                  </a:extLst>
                </a:gridCol>
                <a:gridCol w="1524000">
                  <a:extLst>
                    <a:ext uri="{9D8B030D-6E8A-4147-A177-3AD203B41FA5}">
                      <a16:colId xmlns:a16="http://schemas.microsoft.com/office/drawing/2014/main" val="1409641378"/>
                    </a:ext>
                  </a:extLst>
                </a:gridCol>
                <a:gridCol w="1524000">
                  <a:extLst>
                    <a:ext uri="{9D8B030D-6E8A-4147-A177-3AD203B41FA5}">
                      <a16:colId xmlns:a16="http://schemas.microsoft.com/office/drawing/2014/main" val="3859764840"/>
                    </a:ext>
                  </a:extLst>
                </a:gridCol>
                <a:gridCol w="1524000">
                  <a:extLst>
                    <a:ext uri="{9D8B030D-6E8A-4147-A177-3AD203B41FA5}">
                      <a16:colId xmlns:a16="http://schemas.microsoft.com/office/drawing/2014/main" val="4009366383"/>
                    </a:ext>
                  </a:extLst>
                </a:gridCol>
              </a:tblGrid>
              <a:tr h="694873">
                <a:tc>
                  <a:txBody>
                    <a:bodyPr/>
                    <a:lstStyle/>
                    <a:p>
                      <a:r>
                        <a:rPr lang="es-MX" sz="1800" b="0" i="0" kern="1200" dirty="0">
                          <a:solidFill>
                            <a:schemeClr val="lt1"/>
                          </a:solidFill>
                          <a:effectLst/>
                          <a:latin typeface="+mn-lt"/>
                          <a:ea typeface="+mn-ea"/>
                          <a:cs typeface="+mn-cs"/>
                        </a:rPr>
                        <a:t>Aspectos básicos</a:t>
                      </a:r>
                      <a:endParaRPr lang="es-MX" dirty="0"/>
                    </a:p>
                  </a:txBody>
                  <a:tcPr/>
                </a:tc>
                <a:tc>
                  <a:txBody>
                    <a:bodyPr/>
                    <a:lstStyle/>
                    <a:p>
                      <a:r>
                        <a:rPr lang="es-MX" sz="1800" b="0" i="0" kern="1200" dirty="0">
                          <a:solidFill>
                            <a:schemeClr val="lt1"/>
                          </a:solidFill>
                          <a:effectLst/>
                          <a:latin typeface="+mn-lt"/>
                          <a:ea typeface="+mn-ea"/>
                          <a:cs typeface="+mn-cs"/>
                        </a:rPr>
                        <a:t>Preguntar</a:t>
                      </a:r>
                      <a:endParaRPr lang="es-MX" dirty="0"/>
                    </a:p>
                  </a:txBody>
                  <a:tcPr/>
                </a:tc>
                <a:tc>
                  <a:txBody>
                    <a:bodyPr/>
                    <a:lstStyle/>
                    <a:p>
                      <a:r>
                        <a:rPr lang="es-MX" sz="1800" b="0" i="0" kern="1200" dirty="0">
                          <a:solidFill>
                            <a:schemeClr val="lt1"/>
                          </a:solidFill>
                          <a:effectLst/>
                          <a:latin typeface="+mn-lt"/>
                          <a:ea typeface="+mn-ea"/>
                          <a:cs typeface="+mn-cs"/>
                        </a:rPr>
                        <a:t>Preparar</a:t>
                      </a:r>
                      <a:endParaRPr lang="es-MX" dirty="0"/>
                    </a:p>
                  </a:txBody>
                  <a:tcPr/>
                </a:tc>
                <a:tc>
                  <a:txBody>
                    <a:bodyPr/>
                    <a:lstStyle/>
                    <a:p>
                      <a:r>
                        <a:rPr lang="es-MX" sz="1800" b="0" i="0" kern="1200" dirty="0">
                          <a:solidFill>
                            <a:schemeClr val="lt1"/>
                          </a:solidFill>
                          <a:effectLst/>
                          <a:latin typeface="+mn-lt"/>
                          <a:ea typeface="+mn-ea"/>
                          <a:cs typeface="+mn-cs"/>
                        </a:rPr>
                        <a:t>Procesar</a:t>
                      </a:r>
                      <a:endParaRPr lang="es-MX" dirty="0"/>
                    </a:p>
                  </a:txBody>
                  <a:tcPr/>
                </a:tc>
                <a:tc>
                  <a:txBody>
                    <a:bodyPr/>
                    <a:lstStyle/>
                    <a:p>
                      <a:r>
                        <a:rPr lang="es-MX" sz="1800" b="0" i="0" kern="1200" dirty="0">
                          <a:solidFill>
                            <a:schemeClr val="lt1"/>
                          </a:solidFill>
                          <a:effectLst/>
                          <a:latin typeface="+mn-lt"/>
                          <a:ea typeface="+mn-ea"/>
                          <a:cs typeface="+mn-cs"/>
                        </a:rPr>
                        <a:t>Analizar</a:t>
                      </a:r>
                    </a:p>
                    <a:p>
                      <a:endParaRPr lang="es-MX" dirty="0"/>
                    </a:p>
                  </a:txBody>
                  <a:tcPr/>
                </a:tc>
                <a:tc>
                  <a:txBody>
                    <a:bodyPr/>
                    <a:lstStyle/>
                    <a:p>
                      <a:r>
                        <a:rPr lang="es-MX" sz="1800" b="0" i="0" kern="1200" dirty="0">
                          <a:solidFill>
                            <a:schemeClr val="lt1"/>
                          </a:solidFill>
                          <a:effectLst/>
                          <a:latin typeface="+mn-lt"/>
                          <a:ea typeface="+mn-ea"/>
                          <a:cs typeface="+mn-cs"/>
                        </a:rPr>
                        <a:t>Compartir</a:t>
                      </a:r>
                      <a:endParaRPr lang="es-MX" dirty="0"/>
                    </a:p>
                  </a:txBody>
                  <a:tcPr/>
                </a:tc>
                <a:tc>
                  <a:txBody>
                    <a:bodyPr/>
                    <a:lstStyle/>
                    <a:p>
                      <a:r>
                        <a:rPr lang="es-MX" b="0" dirty="0"/>
                        <a:t>Actuar</a:t>
                      </a:r>
                    </a:p>
                  </a:txBody>
                  <a:tcPr/>
                </a:tc>
                <a:tc>
                  <a:txBody>
                    <a:bodyPr/>
                    <a:lstStyle/>
                    <a:p>
                      <a:r>
                        <a:rPr lang="es-MX" sz="1800" b="0" i="0" kern="1200" dirty="0">
                          <a:solidFill>
                            <a:schemeClr val="lt1"/>
                          </a:solidFill>
                          <a:effectLst/>
                          <a:latin typeface="+mn-lt"/>
                          <a:ea typeface="+mn-ea"/>
                          <a:cs typeface="+mn-cs"/>
                        </a:rPr>
                        <a:t>Proyecto final</a:t>
                      </a:r>
                    </a:p>
                  </a:txBody>
                  <a:tcPr/>
                </a:tc>
                <a:extLst>
                  <a:ext uri="{0D108BD9-81ED-4DB2-BD59-A6C34878D82A}">
                    <a16:rowId xmlns:a16="http://schemas.microsoft.com/office/drawing/2014/main" val="2684312331"/>
                  </a:ext>
                </a:extLst>
              </a:tr>
              <a:tr h="6010727">
                <a:tc>
                  <a:txBody>
                    <a:bodyPr/>
                    <a:lstStyle/>
                    <a:p>
                      <a:pPr marL="171450" indent="-171450" algn="l">
                        <a:buFont typeface="Arial" panose="020B0604020202020204" pitchFamily="34" charset="0"/>
                        <a:buChar char="•"/>
                      </a:pPr>
                      <a:r>
                        <a:rPr lang="es-MX" sz="1400" b="0" i="0" kern="1200" dirty="0">
                          <a:solidFill>
                            <a:schemeClr val="dk1"/>
                          </a:solidFill>
                          <a:effectLst/>
                          <a:latin typeface="+mn-lt"/>
                          <a:ea typeface="+mn-ea"/>
                          <a:cs typeface="+mn-cs"/>
                        </a:rPr>
                        <a:t>Uso de datos en la vida cotidiana</a:t>
                      </a:r>
                    </a:p>
                    <a:p>
                      <a:pPr marL="171450" indent="-171450" algn="l">
                        <a:buFont typeface="Arial" panose="020B0604020202020204" pitchFamily="34" charset="0"/>
                        <a:buChar char="•"/>
                      </a:pPr>
                      <a:r>
                        <a:rPr lang="es-MX" sz="1400" b="0" i="0" kern="1200" dirty="0">
                          <a:solidFill>
                            <a:schemeClr val="dk1"/>
                          </a:solidFill>
                          <a:effectLst/>
                          <a:latin typeface="+mn-lt"/>
                          <a:ea typeface="+mn-ea"/>
                          <a:cs typeface="+mn-cs"/>
                        </a:rPr>
                        <a:t>Pensamiento analítico</a:t>
                      </a:r>
                    </a:p>
                    <a:p>
                      <a:pPr marL="171450" indent="-171450" algn="l">
                        <a:buFont typeface="Arial" panose="020B0604020202020204" pitchFamily="34" charset="0"/>
                        <a:buChar char="•"/>
                      </a:pPr>
                      <a:r>
                        <a:rPr lang="es-MX" sz="1400" b="0" i="0" kern="1200" dirty="0">
                          <a:solidFill>
                            <a:schemeClr val="dk1"/>
                          </a:solidFill>
                          <a:effectLst/>
                          <a:latin typeface="+mn-lt"/>
                          <a:ea typeface="+mn-ea"/>
                          <a:cs typeface="+mn-cs"/>
                        </a:rPr>
                        <a:t>Aplicación de herramientas del kit de herramientas del análisis computacional de datos</a:t>
                      </a:r>
                    </a:p>
                    <a:p>
                      <a:pPr marL="171450" indent="-171450" algn="l">
                        <a:buFont typeface="Arial" panose="020B0604020202020204" pitchFamily="34" charset="0"/>
                        <a:buChar char="•"/>
                      </a:pPr>
                      <a:r>
                        <a:rPr lang="es-MX" sz="1400" b="0" i="0" kern="1200" dirty="0">
                          <a:solidFill>
                            <a:schemeClr val="dk1"/>
                          </a:solidFill>
                          <a:effectLst/>
                          <a:latin typeface="+mn-lt"/>
                          <a:ea typeface="+mn-ea"/>
                          <a:cs typeface="+mn-cs"/>
                        </a:rPr>
                        <a:t>Exhibición de tendencias y patrones con las visualizaciones de datos</a:t>
                      </a:r>
                    </a:p>
                    <a:p>
                      <a:pPr marL="171450" indent="-171450" algn="l">
                        <a:buFont typeface="Arial" panose="020B0604020202020204" pitchFamily="34" charset="0"/>
                        <a:buChar char="•"/>
                      </a:pPr>
                      <a:r>
                        <a:rPr lang="es-MX" sz="1400" b="0" i="0" kern="1200" dirty="0">
                          <a:solidFill>
                            <a:schemeClr val="dk1"/>
                          </a:solidFill>
                          <a:effectLst/>
                          <a:latin typeface="+mn-lt"/>
                          <a:ea typeface="+mn-ea"/>
                          <a:cs typeface="+mn-cs"/>
                        </a:rPr>
                        <a:t>Cómo asegurarte de que tu análisis de datos sea justo</a:t>
                      </a:r>
                    </a:p>
                    <a:p>
                      <a:endParaRPr lang="es-MX" sz="1400" dirty="0"/>
                    </a:p>
                  </a:txBody>
                  <a:tcPr/>
                </a:tc>
                <a:tc>
                  <a:txBody>
                    <a:bodyPr/>
                    <a:lstStyle/>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Formular preguntas SMART y efectivas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Estructurar tus pensamientos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Resumen de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Contextualizar cada cosa</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Gestionar las expectativas del equipo y los interesados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Resolución de problemas y conflictos</a:t>
                      </a:r>
                    </a:p>
                    <a:p>
                      <a:endParaRPr lang="es-MX" sz="1400" dirty="0"/>
                    </a:p>
                  </a:txBody>
                  <a:tcPr/>
                </a:tc>
                <a:tc>
                  <a:txBody>
                    <a:bodyPr/>
                    <a:lstStyle/>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Garantizar el uso de prácticas éticas en el análisis de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Abordar los problemas de sesgo y credibilidad</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Acceso a bases de datos e importación de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Escribir consultas sencillas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Organización y protección de los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Conectarse con la comunidad de datos (opcional)</a:t>
                      </a:r>
                    </a:p>
                  </a:txBody>
                  <a:tcPr/>
                </a:tc>
                <a:tc>
                  <a:txBody>
                    <a:bodyPr/>
                    <a:lstStyle/>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Conectar los objetivos de negocios con el análisis de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Identificar datos limpios y sucios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Limpiar pequeños conjuntos de datos mediante el uso de las herramientas de hojas de cálculo</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Limpiar grandes conjuntos de datos mediante la escritura de consultas SQL</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Documentar los procesos de limpieza de datos</a:t>
                      </a:r>
                    </a:p>
                    <a:p>
                      <a:pPr marL="171450" indent="-171450">
                        <a:buFont typeface="Arial" panose="020B0604020202020204" pitchFamily="34" charset="0"/>
                        <a:buChar char="•"/>
                      </a:pPr>
                      <a:endParaRPr lang="es-MX" sz="1400" dirty="0"/>
                    </a:p>
                  </a:txBody>
                  <a:tcPr/>
                </a:tc>
                <a:tc>
                  <a:txBody>
                    <a:bodyPr/>
                    <a:lstStyle/>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Ordenación de datos en hojas de cálculo y mediante la escritura de consultas SQL</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Filtrado de datos en hojas de cálculo y mediante la escritura de consultas SQL</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Convertir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Formatear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Corroborar los procesos de análisis de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Obtener comentarios y apoyo de terceros durante el análisis de datos</a:t>
                      </a:r>
                    </a:p>
                  </a:txBody>
                  <a:tcPr/>
                </a:tc>
                <a:tc>
                  <a:txBody>
                    <a:bodyPr/>
                    <a:lstStyle/>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Creación de visualizaciones y paneles en </a:t>
                      </a:r>
                      <a:r>
                        <a:rPr lang="es-MX" sz="1400" b="0" i="0" kern="1200" dirty="0" err="1">
                          <a:solidFill>
                            <a:schemeClr val="dk1"/>
                          </a:solidFill>
                          <a:effectLst/>
                          <a:latin typeface="+mn-lt"/>
                          <a:ea typeface="+mn-ea"/>
                          <a:cs typeface="+mn-cs"/>
                        </a:rPr>
                        <a:t>Tableau</a:t>
                      </a:r>
                      <a:endParaRPr lang="es-MX" sz="1400" b="0" i="0" kern="1200" dirty="0">
                        <a:solidFill>
                          <a:schemeClr val="dk1"/>
                        </a:solidFill>
                        <a:effectLst/>
                        <a:latin typeface="+mn-lt"/>
                        <a:ea typeface="+mn-ea"/>
                        <a:cs typeface="+mn-cs"/>
                      </a:endParaRP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Abordaje de problemas de accesibilidad al comunicar los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Entender el propósito de diferentes herramientas de comunicación empresarial</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Narrar una historia basada en datos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Realizar una presentación relacionada con los datos a terceros</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Responder preguntas sobre datos</a:t>
                      </a:r>
                    </a:p>
                    <a:p>
                      <a:pPr marL="171450" indent="-171450">
                        <a:buFont typeface="Arial" panose="020B0604020202020204" pitchFamily="34" charset="0"/>
                        <a:buChar char="•"/>
                      </a:pPr>
                      <a:endParaRPr lang="es-MX" sz="1400" dirty="0"/>
                    </a:p>
                  </a:txBody>
                  <a:tcPr/>
                </a:tc>
                <a:tc>
                  <a:txBody>
                    <a:bodyPr/>
                    <a:lstStyle/>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Codificación en R</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Escribir funciones en R</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Acceder a datos en R</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Limpiar datos en R</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Crear visualizaciones de datos en R</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Informar sobre análisis de datos a los interesados</a:t>
                      </a:r>
                    </a:p>
                    <a:p>
                      <a:pPr marL="171450" indent="-171450">
                        <a:buFont typeface="Arial" panose="020B0604020202020204" pitchFamily="34" charset="0"/>
                        <a:buChar char="•"/>
                      </a:pPr>
                      <a:endParaRPr lang="es-MX" sz="1400" dirty="0"/>
                    </a:p>
                  </a:txBody>
                  <a:tcPr/>
                </a:tc>
                <a:tc>
                  <a:txBody>
                    <a:bodyPr/>
                    <a:lstStyle/>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La creación de un portfolio</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Aumentar tu empleabilidad</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Resaltar tus conocimientos en análisis computacional de datos, destrezas y experiencia técnica</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Compartir tu trabajo durante una entrevista</a:t>
                      </a:r>
                    </a:p>
                    <a:p>
                      <a:pPr marL="171450" indent="-171450">
                        <a:buFont typeface="Arial" panose="020B0604020202020204" pitchFamily="34" charset="0"/>
                        <a:buChar char="•"/>
                      </a:pPr>
                      <a:r>
                        <a:rPr lang="es-MX" sz="1400" b="0" i="0" kern="1200" dirty="0">
                          <a:solidFill>
                            <a:schemeClr val="dk1"/>
                          </a:solidFill>
                          <a:effectLst/>
                          <a:latin typeface="+mn-lt"/>
                          <a:ea typeface="+mn-ea"/>
                          <a:cs typeface="+mn-cs"/>
                        </a:rPr>
                        <a:t>Comunicar tu propuesta de valor única a un empleador potencial</a:t>
                      </a:r>
                    </a:p>
                    <a:p>
                      <a:pPr marL="171450" indent="-171450">
                        <a:buFont typeface="Arial" panose="020B0604020202020204" pitchFamily="34" charset="0"/>
                        <a:buChar char="•"/>
                      </a:pPr>
                      <a:endParaRPr lang="es-MX" sz="1400" dirty="0"/>
                    </a:p>
                  </a:txBody>
                  <a:tcPr/>
                </a:tc>
                <a:extLst>
                  <a:ext uri="{0D108BD9-81ED-4DB2-BD59-A6C34878D82A}">
                    <a16:rowId xmlns:a16="http://schemas.microsoft.com/office/drawing/2014/main" val="3681458762"/>
                  </a:ext>
                </a:extLst>
              </a:tr>
            </a:tbl>
          </a:graphicData>
        </a:graphic>
      </p:graphicFrame>
    </p:spTree>
    <p:extLst>
      <p:ext uri="{BB962C8B-B14F-4D97-AF65-F5344CB8AC3E}">
        <p14:creationId xmlns:p14="http://schemas.microsoft.com/office/powerpoint/2010/main" val="20307872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70FB3-21F6-E513-BD70-420BE933AFC2}"/>
              </a:ext>
            </a:extLst>
          </p:cNvPr>
          <p:cNvSpPr>
            <a:spLocks noGrp="1"/>
          </p:cNvSpPr>
          <p:nvPr>
            <p:ph type="title"/>
          </p:nvPr>
        </p:nvSpPr>
        <p:spPr>
          <a:xfrm>
            <a:off x="550718" y="337417"/>
            <a:ext cx="11090564" cy="535420"/>
          </a:xfrm>
        </p:spPr>
        <p:txBody>
          <a:bodyPr>
            <a:noAutofit/>
          </a:bodyPr>
          <a:lstStyle/>
          <a:p>
            <a:r>
              <a:rPr lang="es-MX" sz="3600" b="1" i="0" dirty="0">
                <a:solidFill>
                  <a:srgbClr val="1F1F1F"/>
                </a:solidFill>
                <a:effectLst/>
                <a:latin typeface="OpenSans"/>
              </a:rPr>
              <a:t>Los metadatos son tan importantes como los datos en sí</a:t>
            </a:r>
            <a:endParaRPr lang="es-MX" sz="3600" dirty="0"/>
          </a:p>
        </p:txBody>
      </p:sp>
      <p:sp>
        <p:nvSpPr>
          <p:cNvPr id="3" name="Marcador de contenido 2">
            <a:extLst>
              <a:ext uri="{FF2B5EF4-FFF2-40B4-BE49-F238E27FC236}">
                <a16:creationId xmlns:a16="http://schemas.microsoft.com/office/drawing/2014/main" id="{AECF1BA3-092F-9D6D-09D1-B7FB19CD854E}"/>
              </a:ext>
            </a:extLst>
          </p:cNvPr>
          <p:cNvSpPr>
            <a:spLocks noGrp="1"/>
          </p:cNvSpPr>
          <p:nvPr>
            <p:ph idx="1"/>
          </p:nvPr>
        </p:nvSpPr>
        <p:spPr>
          <a:xfrm>
            <a:off x="838200" y="1080655"/>
            <a:ext cx="10515600" cy="5096308"/>
          </a:xfrm>
        </p:spPr>
        <p:txBody>
          <a:bodyPr/>
          <a:lstStyle/>
          <a:p>
            <a:pPr marL="0" indent="0">
              <a:buNone/>
            </a:pPr>
            <a:r>
              <a:rPr lang="es-MX" dirty="0">
                <a:solidFill>
                  <a:srgbClr val="1F1F1F"/>
                </a:solidFill>
                <a:latin typeface="Source Sans Pro" panose="020B0503030403020204" pitchFamily="34" charset="0"/>
              </a:rPr>
              <a:t>A</a:t>
            </a:r>
            <a:r>
              <a:rPr lang="es-MX" b="0" i="0" dirty="0">
                <a:solidFill>
                  <a:srgbClr val="1F1F1F"/>
                </a:solidFill>
                <a:effectLst/>
                <a:latin typeface="Source Sans Pro" panose="020B0503030403020204" pitchFamily="34" charset="0"/>
              </a:rPr>
              <a:t> cualquier dato que encuentres. ¿Qué es? ¿De dónde provino? ¿Es útil? ¿Cómo lo sabes? Aquí entran en juego los metadatos para proporcionar una mejor comprensión de los datos. En pocas palabras, los </a:t>
            </a:r>
            <a:r>
              <a:rPr lang="es-MX" b="1" i="0" dirty="0">
                <a:solidFill>
                  <a:srgbClr val="1F1F1F"/>
                </a:solidFill>
                <a:effectLst/>
                <a:latin typeface="unset"/>
              </a:rPr>
              <a:t>metadatos </a:t>
            </a:r>
            <a:r>
              <a:rPr lang="es-MX" b="0" i="0" dirty="0">
                <a:solidFill>
                  <a:srgbClr val="1F1F1F"/>
                </a:solidFill>
                <a:effectLst/>
                <a:latin typeface="Source Sans Pro" panose="020B0503030403020204" pitchFamily="34" charset="0"/>
              </a:rPr>
              <a:t>son datos sobre datos. En la gestión de la base de datos, proporcionan información sobre otros datos y ayudan a los analistas de datos a interpretar los contenidos de los datos en una base de datos.</a:t>
            </a:r>
          </a:p>
          <a:p>
            <a:pPr marL="0" indent="0">
              <a:buNone/>
            </a:pPr>
            <a:r>
              <a:rPr lang="es-MX" b="0" i="0" dirty="0">
                <a:solidFill>
                  <a:srgbClr val="1F1F1F"/>
                </a:solidFill>
                <a:effectLst/>
                <a:latin typeface="Source Sans Pro" panose="020B0503030403020204" pitchFamily="34" charset="0"/>
              </a:rPr>
              <a:t>los metadatos son la marca de un equipo de análisis bien informado, que ayuda a comunicar datos a toda la empresa y a simplificar la reutilización de los datos. Básicamente, los metadatos informan el quién, qué, cuándo, dónde, cuál, cómo y por qué de los datos.</a:t>
            </a:r>
            <a:endParaRPr lang="es-MX" dirty="0"/>
          </a:p>
        </p:txBody>
      </p:sp>
    </p:spTree>
    <p:extLst>
      <p:ext uri="{BB962C8B-B14F-4D97-AF65-F5344CB8AC3E}">
        <p14:creationId xmlns:p14="http://schemas.microsoft.com/office/powerpoint/2010/main" val="41893582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12CA1-FA08-51FB-7080-18EF3277B7D8}"/>
              </a:ext>
            </a:extLst>
          </p:cNvPr>
          <p:cNvSpPr>
            <a:spLocks noGrp="1"/>
          </p:cNvSpPr>
          <p:nvPr>
            <p:ph type="title"/>
          </p:nvPr>
        </p:nvSpPr>
        <p:spPr>
          <a:xfrm>
            <a:off x="838200" y="365126"/>
            <a:ext cx="5770418" cy="563130"/>
          </a:xfrm>
        </p:spPr>
        <p:txBody>
          <a:bodyPr>
            <a:normAutofit fontScale="90000"/>
          </a:bodyPr>
          <a:lstStyle/>
          <a:p>
            <a:r>
              <a:rPr lang="es-MX" sz="3600" b="1" i="0" dirty="0">
                <a:solidFill>
                  <a:srgbClr val="1F1F1F"/>
                </a:solidFill>
                <a:effectLst/>
                <a:latin typeface="var(--cds-font-family-source-sans-pro)"/>
              </a:rPr>
              <a:t>Elementos de los metadatos</a:t>
            </a:r>
            <a:endParaRPr lang="es-MX" sz="3600" dirty="0"/>
          </a:p>
        </p:txBody>
      </p:sp>
      <p:sp>
        <p:nvSpPr>
          <p:cNvPr id="3" name="Marcador de contenido 2">
            <a:extLst>
              <a:ext uri="{FF2B5EF4-FFF2-40B4-BE49-F238E27FC236}">
                <a16:creationId xmlns:a16="http://schemas.microsoft.com/office/drawing/2014/main" id="{8B78F358-4619-86ED-9E41-04D614CEF736}"/>
              </a:ext>
            </a:extLst>
          </p:cNvPr>
          <p:cNvSpPr>
            <a:spLocks noGrp="1"/>
          </p:cNvSpPr>
          <p:nvPr>
            <p:ph idx="1"/>
          </p:nvPr>
        </p:nvSpPr>
        <p:spPr>
          <a:xfrm>
            <a:off x="318655" y="1343891"/>
            <a:ext cx="11623963" cy="4833072"/>
          </a:xfrm>
        </p:spPr>
        <p:txBody>
          <a:bodyPr>
            <a:normAutofit fontScale="85000" lnSpcReduction="20000"/>
          </a:bodyPr>
          <a:lstStyle/>
          <a:p>
            <a:pPr marL="0" indent="0">
              <a:buNone/>
            </a:pPr>
            <a:r>
              <a:rPr lang="es-MX" dirty="0">
                <a:solidFill>
                  <a:srgbClr val="1F1F1F"/>
                </a:solidFill>
                <a:latin typeface="Source Sans Pro" panose="020B0503030403020204" pitchFamily="34" charset="0"/>
              </a:rPr>
              <a:t>E</a:t>
            </a:r>
            <a:r>
              <a:rPr lang="es-MX" b="0" i="0" dirty="0">
                <a:solidFill>
                  <a:srgbClr val="1F1F1F"/>
                </a:solidFill>
                <a:effectLst/>
                <a:latin typeface="Source Sans Pro" panose="020B0503030403020204" pitchFamily="34" charset="0"/>
              </a:rPr>
              <a:t>s importante comprender qué tipo de información suelen proporcionar los metadatos.</a:t>
            </a:r>
          </a:p>
          <a:p>
            <a:pPr algn="l"/>
            <a:r>
              <a:rPr lang="es-MX" b="1" i="0" u="sng" dirty="0">
                <a:solidFill>
                  <a:srgbClr val="1F1F1F"/>
                </a:solidFill>
                <a:effectLst/>
                <a:latin typeface="var(--cds-font-family-source-sans-pro)"/>
              </a:rPr>
              <a:t>Título y descripción</a:t>
            </a:r>
            <a:endParaRPr lang="es-MX" b="1" i="0" dirty="0">
              <a:solidFill>
                <a:srgbClr val="1F1F1F"/>
              </a:solidFill>
              <a:effectLst/>
              <a:latin typeface="var(--cds-font-family-source-sans-pro)"/>
            </a:endParaRPr>
          </a:p>
          <a:p>
            <a:pPr algn="l"/>
            <a:r>
              <a:rPr lang="es-MX" b="1" i="0" u="sng" dirty="0">
                <a:solidFill>
                  <a:srgbClr val="1F1F1F"/>
                </a:solidFill>
                <a:effectLst/>
                <a:latin typeface="var(--cds-font-family-source-sans-pro)"/>
              </a:rPr>
              <a:t>Etiquetas y categorías</a:t>
            </a:r>
            <a:endParaRPr lang="es-MX" b="1" i="0" dirty="0">
              <a:solidFill>
                <a:srgbClr val="1F1F1F"/>
              </a:solidFill>
              <a:effectLst/>
              <a:latin typeface="var(--cds-font-family-source-sans-pro)"/>
            </a:endParaRPr>
          </a:p>
          <a:p>
            <a:pPr algn="l"/>
            <a:r>
              <a:rPr lang="es-MX" b="1" i="0" u="sng" dirty="0">
                <a:solidFill>
                  <a:srgbClr val="1F1F1F"/>
                </a:solidFill>
                <a:effectLst/>
                <a:latin typeface="var(--cds-font-family-source-sans-pro)"/>
              </a:rPr>
              <a:t>Quién los creó y cuándo</a:t>
            </a:r>
            <a:endParaRPr lang="es-MX" b="1" i="0" dirty="0">
              <a:solidFill>
                <a:srgbClr val="1F1F1F"/>
              </a:solidFill>
              <a:effectLst/>
              <a:latin typeface="var(--cds-font-family-source-sans-pro)"/>
            </a:endParaRPr>
          </a:p>
          <a:p>
            <a:pPr algn="l"/>
            <a:r>
              <a:rPr lang="es-MX" b="1" i="0" u="sng" dirty="0">
                <a:solidFill>
                  <a:srgbClr val="1F1F1F"/>
                </a:solidFill>
                <a:effectLst/>
                <a:latin typeface="var(--cds-font-family-source-sans-pro)"/>
              </a:rPr>
              <a:t>Quién los modificó por última vez y cuándo</a:t>
            </a:r>
            <a:endParaRPr lang="es-MX" b="1" i="0" dirty="0">
              <a:solidFill>
                <a:srgbClr val="1F1F1F"/>
              </a:solidFill>
              <a:effectLst/>
              <a:latin typeface="var(--cds-font-family-source-sans-pro)"/>
            </a:endParaRPr>
          </a:p>
          <a:p>
            <a:pPr algn="l"/>
            <a:r>
              <a:rPr lang="es-MX" b="1" i="0" u="sng" dirty="0">
                <a:solidFill>
                  <a:srgbClr val="1F1F1F"/>
                </a:solidFill>
                <a:effectLst/>
                <a:latin typeface="var(--cds-font-family-source-sans-pro)"/>
              </a:rPr>
              <a:t>Quién puede acceder a ellos o actualizarlos</a:t>
            </a:r>
            <a:endParaRPr lang="es-MX" b="1" i="0" dirty="0">
              <a:solidFill>
                <a:srgbClr val="1F1F1F"/>
              </a:solidFill>
              <a:effectLst/>
              <a:latin typeface="var(--cds-font-family-source-sans-pro)"/>
            </a:endParaRPr>
          </a:p>
          <a:p>
            <a:pPr algn="l"/>
            <a:r>
              <a:rPr lang="es-MX" b="1" i="0" dirty="0">
                <a:solidFill>
                  <a:srgbClr val="1F1F1F"/>
                </a:solidFill>
                <a:effectLst/>
                <a:latin typeface="var(--cds-font-family-source-sans-pro)"/>
              </a:rPr>
              <a:t>Los datos como los conoces</a:t>
            </a:r>
          </a:p>
          <a:p>
            <a:pPr marL="0" indent="0" algn="l">
              <a:buNone/>
            </a:pPr>
            <a:r>
              <a:rPr lang="es-MX" b="0" i="0" dirty="0">
                <a:solidFill>
                  <a:srgbClr val="1F1F1F"/>
                </a:solidFill>
                <a:effectLst/>
                <a:latin typeface="var(--cds-font-family-source-sans-pro)"/>
              </a:rPr>
              <a:t>Conocer el contenido y el contexto de tus datos, así como la forma en la que están estructurados, es muy valioso en tu carrera como analista de datos. A la hora de analizar los datos, es importante que siempre entiendas el panorama general. No solo se trata de los datos que estás observando, sino de cómo se integran esos datos. Los metadatos garantizan que puedas encontrar, utilizar, preservar y reutilizar los datos en el futuro. Recuerda que será tu responsabilidad gestionar y utilizar los datos en su totalidad; los metadatos son tan importantes como los datos.</a:t>
            </a:r>
          </a:p>
          <a:p>
            <a:pPr marL="0" indent="0">
              <a:buNone/>
            </a:pPr>
            <a:endParaRPr lang="es-MX" dirty="0"/>
          </a:p>
        </p:txBody>
      </p:sp>
    </p:spTree>
    <p:extLst>
      <p:ext uri="{BB962C8B-B14F-4D97-AF65-F5344CB8AC3E}">
        <p14:creationId xmlns:p14="http://schemas.microsoft.com/office/powerpoint/2010/main" val="2425767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5D456D-8C99-E8B3-F5E0-2D4E705609C3}"/>
              </a:ext>
            </a:extLst>
          </p:cNvPr>
          <p:cNvSpPr>
            <a:spLocks noGrp="1"/>
          </p:cNvSpPr>
          <p:nvPr>
            <p:ph type="title"/>
          </p:nvPr>
        </p:nvSpPr>
        <p:spPr>
          <a:xfrm>
            <a:off x="838200" y="365125"/>
            <a:ext cx="5410200" cy="438439"/>
          </a:xfrm>
        </p:spPr>
        <p:txBody>
          <a:bodyPr>
            <a:normAutofit fontScale="90000"/>
          </a:bodyPr>
          <a:lstStyle/>
          <a:p>
            <a:r>
              <a:rPr lang="es-MX" sz="4000" b="1" i="0" dirty="0">
                <a:solidFill>
                  <a:srgbClr val="1F1F1F"/>
                </a:solidFill>
                <a:effectLst/>
                <a:latin typeface="var(--cds-font-family-source-sans-pro)"/>
              </a:rPr>
              <a:t>Ejemplos de metadatos</a:t>
            </a:r>
            <a:endParaRPr lang="es-MX" sz="4000" dirty="0"/>
          </a:p>
        </p:txBody>
      </p:sp>
      <p:sp>
        <p:nvSpPr>
          <p:cNvPr id="3" name="Marcador de contenido 2">
            <a:extLst>
              <a:ext uri="{FF2B5EF4-FFF2-40B4-BE49-F238E27FC236}">
                <a16:creationId xmlns:a16="http://schemas.microsoft.com/office/drawing/2014/main" id="{736DC221-893B-7607-6FBD-14248328B572}"/>
              </a:ext>
            </a:extLst>
          </p:cNvPr>
          <p:cNvSpPr>
            <a:spLocks noGrp="1"/>
          </p:cNvSpPr>
          <p:nvPr>
            <p:ph idx="1"/>
          </p:nvPr>
        </p:nvSpPr>
        <p:spPr>
          <a:xfrm>
            <a:off x="838200" y="1149927"/>
            <a:ext cx="10515600" cy="5193290"/>
          </a:xfrm>
        </p:spPr>
        <p:txBody>
          <a:bodyPr>
            <a:normAutofit fontScale="62500" lnSpcReduction="20000"/>
          </a:bodyPr>
          <a:lstStyle/>
          <a:p>
            <a:pPr algn="l"/>
            <a:r>
              <a:rPr lang="es-MX" b="1" i="0" dirty="0">
                <a:solidFill>
                  <a:srgbClr val="1F1F1F"/>
                </a:solidFill>
                <a:effectLst/>
                <a:latin typeface="var(--cds-font-family-source-sans-pro)"/>
              </a:rPr>
              <a:t>Fotografías</a:t>
            </a:r>
          </a:p>
          <a:p>
            <a:pPr marL="0" indent="0" algn="l">
              <a:buNone/>
            </a:pPr>
            <a:r>
              <a:rPr lang="es-MX" b="0" i="0" dirty="0">
                <a:solidFill>
                  <a:srgbClr val="1F1F1F"/>
                </a:solidFill>
                <a:effectLst/>
                <a:latin typeface="var(--cds-font-family-source-sans-pro)"/>
              </a:rPr>
              <a:t>se recopilan y se guardan metadatos relacionados con el nombre del archivo en la cámara, la fecha, la hora y la geolocalización.</a:t>
            </a:r>
          </a:p>
          <a:p>
            <a:pPr algn="l"/>
            <a:r>
              <a:rPr lang="es-MX" b="1" i="0" dirty="0">
                <a:solidFill>
                  <a:srgbClr val="1F1F1F"/>
                </a:solidFill>
                <a:effectLst/>
                <a:latin typeface="var(--cds-font-family-source-sans-pro)"/>
              </a:rPr>
              <a:t>Correos electrónicos</a:t>
            </a:r>
          </a:p>
          <a:p>
            <a:pPr marL="0" indent="0" algn="l">
              <a:buNone/>
            </a:pPr>
            <a:r>
              <a:rPr lang="es-MX" b="0" i="0" dirty="0">
                <a:solidFill>
                  <a:srgbClr val="1F1F1F"/>
                </a:solidFill>
                <a:effectLst/>
                <a:latin typeface="var(--cds-font-family-source-sans-pro)"/>
              </a:rPr>
              <a:t>hay muchos metadatos visibles, como la línea del asunto, el destinatario, y la fecha y la hora del envío. También hay metadatos ocultos que incluyen nombres de servidores, direcciones IP, formatos HTML y detalles de software.</a:t>
            </a:r>
          </a:p>
          <a:p>
            <a:pPr algn="l"/>
            <a:r>
              <a:rPr lang="es-MX" b="1" i="0" dirty="0">
                <a:solidFill>
                  <a:srgbClr val="1F1F1F"/>
                </a:solidFill>
                <a:effectLst/>
                <a:latin typeface="var(--cds-font-family-source-sans-pro)"/>
              </a:rPr>
              <a:t>Sitios web</a:t>
            </a:r>
          </a:p>
          <a:p>
            <a:pPr marL="0" indent="0" algn="l">
              <a:buNone/>
            </a:pPr>
            <a:r>
              <a:rPr lang="es-MX" b="0" i="0" dirty="0">
                <a:solidFill>
                  <a:srgbClr val="1F1F1F"/>
                </a:solidFill>
                <a:effectLst/>
                <a:latin typeface="var(--cds-font-family-source-sans-pro)"/>
              </a:rPr>
              <a:t>Cada página web tiene un número de campos de metadatos estándar; por ejemplo, etiquetas y categorías, nombre del creador del sitio, título y descripción de la página web, hora de creación y cualquier iconografía. </a:t>
            </a:r>
          </a:p>
          <a:p>
            <a:pPr algn="l"/>
            <a:r>
              <a:rPr lang="es-MX" b="1" i="0" dirty="0">
                <a:solidFill>
                  <a:srgbClr val="1F1F1F"/>
                </a:solidFill>
                <a:effectLst/>
                <a:latin typeface="var(--cds-font-family-source-sans-pro)"/>
              </a:rPr>
              <a:t>Archivos digitales</a:t>
            </a:r>
          </a:p>
          <a:p>
            <a:pPr marL="0" indent="0" algn="l">
              <a:buNone/>
            </a:pPr>
            <a:r>
              <a:rPr lang="es-MX" b="0" i="0" dirty="0">
                <a:solidFill>
                  <a:srgbClr val="1F1F1F"/>
                </a:solidFill>
                <a:effectLst/>
                <a:latin typeface="var(--cds-font-family-source-sans-pro)"/>
              </a:rPr>
              <a:t>cualquier archivo de la computadora, verás sus metadatos. Pueden consistir en el nombre de un archivo, su tamaño, la fecha de creación y de modificación, y el tipo de archivo. </a:t>
            </a:r>
          </a:p>
          <a:p>
            <a:pPr algn="l"/>
            <a:r>
              <a:rPr lang="es-MX" b="1" i="0" dirty="0">
                <a:solidFill>
                  <a:srgbClr val="1F1F1F"/>
                </a:solidFill>
                <a:effectLst/>
                <a:latin typeface="var(--cds-font-family-source-sans-pro)"/>
              </a:rPr>
              <a:t>Libros</a:t>
            </a:r>
          </a:p>
          <a:p>
            <a:pPr marL="0" indent="0" algn="l">
              <a:buNone/>
            </a:pPr>
            <a:r>
              <a:rPr lang="es-MX" b="0" i="0" dirty="0">
                <a:solidFill>
                  <a:srgbClr val="1F1F1F"/>
                </a:solidFill>
                <a:effectLst/>
                <a:latin typeface="var(--cds-font-family-source-sans-pro)"/>
              </a:rPr>
              <a:t>Los metadatos no son solamente digitales. Cada libro tiene una cantidad de metadatos estándares en las tapas y en el interior que te informarán sobre el título, el nombre del autor, la tabla de contenidos, la información editorial, la descripción de copyright, el índice y una breve descripción de los contenidos del libro.</a:t>
            </a:r>
          </a:p>
        </p:txBody>
      </p:sp>
    </p:spTree>
    <p:extLst>
      <p:ext uri="{BB962C8B-B14F-4D97-AF65-F5344CB8AC3E}">
        <p14:creationId xmlns:p14="http://schemas.microsoft.com/office/powerpoint/2010/main" val="7093726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DC17E9E-C66B-9AA9-4E40-57D8A90B787E}"/>
              </a:ext>
            </a:extLst>
          </p:cNvPr>
          <p:cNvPicPr>
            <a:picLocks noChangeAspect="1"/>
          </p:cNvPicPr>
          <p:nvPr/>
        </p:nvPicPr>
        <p:blipFill>
          <a:blip r:embed="rId2"/>
          <a:stretch>
            <a:fillRect/>
          </a:stretch>
        </p:blipFill>
        <p:spPr>
          <a:xfrm>
            <a:off x="187902" y="361516"/>
            <a:ext cx="5581650" cy="676275"/>
          </a:xfrm>
          <a:prstGeom prst="rect">
            <a:avLst/>
          </a:prstGeom>
        </p:spPr>
      </p:pic>
      <p:pic>
        <p:nvPicPr>
          <p:cNvPr id="7" name="Imagen 6">
            <a:extLst>
              <a:ext uri="{FF2B5EF4-FFF2-40B4-BE49-F238E27FC236}">
                <a16:creationId xmlns:a16="http://schemas.microsoft.com/office/drawing/2014/main" id="{54851B0C-531B-00DD-B738-2D5EB5FD33B5}"/>
              </a:ext>
            </a:extLst>
          </p:cNvPr>
          <p:cNvPicPr>
            <a:picLocks noChangeAspect="1"/>
          </p:cNvPicPr>
          <p:nvPr/>
        </p:nvPicPr>
        <p:blipFill>
          <a:blip r:embed="rId3"/>
          <a:stretch>
            <a:fillRect/>
          </a:stretch>
        </p:blipFill>
        <p:spPr>
          <a:xfrm>
            <a:off x="5478173" y="1100136"/>
            <a:ext cx="6334125" cy="828675"/>
          </a:xfrm>
          <a:prstGeom prst="rect">
            <a:avLst/>
          </a:prstGeom>
        </p:spPr>
      </p:pic>
      <p:pic>
        <p:nvPicPr>
          <p:cNvPr id="9" name="Imagen 8">
            <a:extLst>
              <a:ext uri="{FF2B5EF4-FFF2-40B4-BE49-F238E27FC236}">
                <a16:creationId xmlns:a16="http://schemas.microsoft.com/office/drawing/2014/main" id="{4B2AF078-DA23-10B7-A5ED-1B839C4BAE7D}"/>
              </a:ext>
            </a:extLst>
          </p:cNvPr>
          <p:cNvPicPr>
            <a:picLocks noChangeAspect="1"/>
          </p:cNvPicPr>
          <p:nvPr/>
        </p:nvPicPr>
        <p:blipFill>
          <a:blip r:embed="rId4"/>
          <a:stretch>
            <a:fillRect/>
          </a:stretch>
        </p:blipFill>
        <p:spPr>
          <a:xfrm>
            <a:off x="479714" y="1880320"/>
            <a:ext cx="6134100" cy="1152525"/>
          </a:xfrm>
          <a:prstGeom prst="rect">
            <a:avLst/>
          </a:prstGeom>
        </p:spPr>
      </p:pic>
      <p:pic>
        <p:nvPicPr>
          <p:cNvPr id="11" name="Imagen 10">
            <a:extLst>
              <a:ext uri="{FF2B5EF4-FFF2-40B4-BE49-F238E27FC236}">
                <a16:creationId xmlns:a16="http://schemas.microsoft.com/office/drawing/2014/main" id="{C97BBB3F-83B1-B1D5-CF4E-67CE92721CA5}"/>
              </a:ext>
            </a:extLst>
          </p:cNvPr>
          <p:cNvPicPr>
            <a:picLocks noChangeAspect="1"/>
          </p:cNvPicPr>
          <p:nvPr/>
        </p:nvPicPr>
        <p:blipFill>
          <a:blip r:embed="rId5"/>
          <a:stretch>
            <a:fillRect/>
          </a:stretch>
        </p:blipFill>
        <p:spPr>
          <a:xfrm>
            <a:off x="5876925" y="3177451"/>
            <a:ext cx="6315075" cy="857250"/>
          </a:xfrm>
          <a:prstGeom prst="rect">
            <a:avLst/>
          </a:prstGeom>
        </p:spPr>
      </p:pic>
      <p:pic>
        <p:nvPicPr>
          <p:cNvPr id="13" name="Imagen 12">
            <a:extLst>
              <a:ext uri="{FF2B5EF4-FFF2-40B4-BE49-F238E27FC236}">
                <a16:creationId xmlns:a16="http://schemas.microsoft.com/office/drawing/2014/main" id="{D82CC09D-ACC2-4F65-6DF4-B4B0EA37FAE4}"/>
              </a:ext>
            </a:extLst>
          </p:cNvPr>
          <p:cNvPicPr>
            <a:picLocks noChangeAspect="1"/>
          </p:cNvPicPr>
          <p:nvPr/>
        </p:nvPicPr>
        <p:blipFill>
          <a:blip r:embed="rId6"/>
          <a:stretch>
            <a:fillRect/>
          </a:stretch>
        </p:blipFill>
        <p:spPr>
          <a:xfrm>
            <a:off x="187902" y="3875374"/>
            <a:ext cx="5762625" cy="2409825"/>
          </a:xfrm>
          <a:prstGeom prst="rect">
            <a:avLst/>
          </a:prstGeom>
        </p:spPr>
      </p:pic>
    </p:spTree>
    <p:extLst>
      <p:ext uri="{BB962C8B-B14F-4D97-AF65-F5344CB8AC3E}">
        <p14:creationId xmlns:p14="http://schemas.microsoft.com/office/powerpoint/2010/main" val="18952501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7E7675E-B5EB-A9CA-74C8-D857AD932540}"/>
              </a:ext>
            </a:extLst>
          </p:cNvPr>
          <p:cNvPicPr>
            <a:picLocks noChangeAspect="1"/>
          </p:cNvPicPr>
          <p:nvPr/>
        </p:nvPicPr>
        <p:blipFill>
          <a:blip r:embed="rId2"/>
          <a:stretch>
            <a:fillRect/>
          </a:stretch>
        </p:blipFill>
        <p:spPr>
          <a:xfrm>
            <a:off x="411307" y="360218"/>
            <a:ext cx="6076950" cy="1371600"/>
          </a:xfrm>
          <a:prstGeom prst="rect">
            <a:avLst/>
          </a:prstGeom>
        </p:spPr>
      </p:pic>
      <p:pic>
        <p:nvPicPr>
          <p:cNvPr id="7" name="Imagen 6">
            <a:extLst>
              <a:ext uri="{FF2B5EF4-FFF2-40B4-BE49-F238E27FC236}">
                <a16:creationId xmlns:a16="http://schemas.microsoft.com/office/drawing/2014/main" id="{F7BD27B0-8013-9588-B39B-4E239A41FA4B}"/>
              </a:ext>
            </a:extLst>
          </p:cNvPr>
          <p:cNvPicPr>
            <a:picLocks noChangeAspect="1"/>
          </p:cNvPicPr>
          <p:nvPr/>
        </p:nvPicPr>
        <p:blipFill>
          <a:blip r:embed="rId3"/>
          <a:stretch>
            <a:fillRect/>
          </a:stretch>
        </p:blipFill>
        <p:spPr>
          <a:xfrm>
            <a:off x="6096000" y="1564738"/>
            <a:ext cx="5810250" cy="1562100"/>
          </a:xfrm>
          <a:prstGeom prst="rect">
            <a:avLst/>
          </a:prstGeom>
        </p:spPr>
      </p:pic>
      <p:pic>
        <p:nvPicPr>
          <p:cNvPr id="9" name="Imagen 8">
            <a:extLst>
              <a:ext uri="{FF2B5EF4-FFF2-40B4-BE49-F238E27FC236}">
                <a16:creationId xmlns:a16="http://schemas.microsoft.com/office/drawing/2014/main" id="{FB1542DC-155E-A2DB-68A6-C7F66E2F5395}"/>
              </a:ext>
            </a:extLst>
          </p:cNvPr>
          <p:cNvPicPr>
            <a:picLocks noChangeAspect="1"/>
          </p:cNvPicPr>
          <p:nvPr/>
        </p:nvPicPr>
        <p:blipFill>
          <a:blip r:embed="rId4"/>
          <a:stretch>
            <a:fillRect/>
          </a:stretch>
        </p:blipFill>
        <p:spPr>
          <a:xfrm>
            <a:off x="153133" y="2902047"/>
            <a:ext cx="5695950" cy="1447800"/>
          </a:xfrm>
          <a:prstGeom prst="rect">
            <a:avLst/>
          </a:prstGeom>
        </p:spPr>
      </p:pic>
      <p:pic>
        <p:nvPicPr>
          <p:cNvPr id="11" name="Imagen 10">
            <a:extLst>
              <a:ext uri="{FF2B5EF4-FFF2-40B4-BE49-F238E27FC236}">
                <a16:creationId xmlns:a16="http://schemas.microsoft.com/office/drawing/2014/main" id="{6163000A-D5C8-404D-7ECC-806F07604F75}"/>
              </a:ext>
            </a:extLst>
          </p:cNvPr>
          <p:cNvPicPr>
            <a:picLocks noChangeAspect="1"/>
          </p:cNvPicPr>
          <p:nvPr/>
        </p:nvPicPr>
        <p:blipFill>
          <a:blip r:embed="rId5"/>
          <a:stretch>
            <a:fillRect/>
          </a:stretch>
        </p:blipFill>
        <p:spPr>
          <a:xfrm>
            <a:off x="4972269" y="4297067"/>
            <a:ext cx="5876925" cy="1285875"/>
          </a:xfrm>
          <a:prstGeom prst="rect">
            <a:avLst/>
          </a:prstGeom>
        </p:spPr>
      </p:pic>
    </p:spTree>
    <p:extLst>
      <p:ext uri="{BB962C8B-B14F-4D97-AF65-F5344CB8AC3E}">
        <p14:creationId xmlns:p14="http://schemas.microsoft.com/office/powerpoint/2010/main" val="29714110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8E76765-50AA-ED93-A0F4-D23A78903DC0}"/>
              </a:ext>
            </a:extLst>
          </p:cNvPr>
          <p:cNvPicPr>
            <a:picLocks noChangeAspect="1"/>
          </p:cNvPicPr>
          <p:nvPr/>
        </p:nvPicPr>
        <p:blipFill>
          <a:blip r:embed="rId2"/>
          <a:stretch>
            <a:fillRect/>
          </a:stretch>
        </p:blipFill>
        <p:spPr>
          <a:xfrm>
            <a:off x="168884" y="160607"/>
            <a:ext cx="6086475" cy="1143000"/>
          </a:xfrm>
          <a:prstGeom prst="rect">
            <a:avLst/>
          </a:prstGeom>
        </p:spPr>
      </p:pic>
      <p:pic>
        <p:nvPicPr>
          <p:cNvPr id="7" name="Imagen 6">
            <a:extLst>
              <a:ext uri="{FF2B5EF4-FFF2-40B4-BE49-F238E27FC236}">
                <a16:creationId xmlns:a16="http://schemas.microsoft.com/office/drawing/2014/main" id="{8106DB25-8D01-5F1E-F8B5-860B406C5B9D}"/>
              </a:ext>
            </a:extLst>
          </p:cNvPr>
          <p:cNvPicPr>
            <a:picLocks noChangeAspect="1"/>
          </p:cNvPicPr>
          <p:nvPr/>
        </p:nvPicPr>
        <p:blipFill>
          <a:blip r:embed="rId3"/>
          <a:stretch>
            <a:fillRect/>
          </a:stretch>
        </p:blipFill>
        <p:spPr>
          <a:xfrm>
            <a:off x="6255359" y="273149"/>
            <a:ext cx="5086350" cy="1524000"/>
          </a:xfrm>
          <a:prstGeom prst="rect">
            <a:avLst/>
          </a:prstGeom>
        </p:spPr>
      </p:pic>
      <p:sp>
        <p:nvSpPr>
          <p:cNvPr id="8" name="Marcador de contenido 2">
            <a:extLst>
              <a:ext uri="{FF2B5EF4-FFF2-40B4-BE49-F238E27FC236}">
                <a16:creationId xmlns:a16="http://schemas.microsoft.com/office/drawing/2014/main" id="{66C4FA6F-1C16-C4B4-9229-48399CE4C24D}"/>
              </a:ext>
            </a:extLst>
          </p:cNvPr>
          <p:cNvSpPr>
            <a:spLocks noGrp="1"/>
          </p:cNvSpPr>
          <p:nvPr>
            <p:ph idx="1"/>
          </p:nvPr>
        </p:nvSpPr>
        <p:spPr>
          <a:xfrm>
            <a:off x="826109" y="2047297"/>
            <a:ext cx="10515600" cy="4351338"/>
          </a:xfrm>
        </p:spPr>
        <p:txBody>
          <a:bodyPr>
            <a:normAutofit fontScale="70000" lnSpcReduction="20000"/>
          </a:bodyPr>
          <a:lstStyle/>
          <a:p>
            <a:pPr algn="l"/>
            <a:r>
              <a:rPr lang="es-MX" b="1" i="0" dirty="0">
                <a:solidFill>
                  <a:srgbClr val="1F1F1F"/>
                </a:solidFill>
                <a:effectLst/>
                <a:latin typeface="var(--cds-font-family-source-sans-pro)"/>
              </a:rPr>
              <a:t>Microsoft Excel  Importar datos de otras hojas de cálculo</a:t>
            </a:r>
          </a:p>
          <a:p>
            <a:pPr marL="0" indent="0">
              <a:buNone/>
            </a:pPr>
            <a:endParaRPr lang="es-MX" b="1" i="0" dirty="0">
              <a:solidFill>
                <a:srgbClr val="1F1F1F"/>
              </a:solidFill>
              <a:effectLst/>
              <a:latin typeface="var(--cds-font-family-source-sans-pro)"/>
            </a:endParaRPr>
          </a:p>
          <a:p>
            <a:pPr algn="l"/>
            <a:r>
              <a:rPr lang="es-MX" b="0" i="0" dirty="0">
                <a:solidFill>
                  <a:srgbClr val="1F1F1F"/>
                </a:solidFill>
                <a:effectLst/>
                <a:latin typeface="var(--cds-font-family-source-sans-pro)"/>
              </a:rPr>
              <a:t>Para importar datos desde otra hoja de cálculo, sigue las siguientes instrucciones: </a:t>
            </a:r>
          </a:p>
          <a:p>
            <a:pPr algn="l"/>
            <a:r>
              <a:rPr lang="es-MX" b="1" i="0" dirty="0">
                <a:solidFill>
                  <a:srgbClr val="1F1F1F"/>
                </a:solidFill>
                <a:effectLst/>
                <a:latin typeface="unset"/>
              </a:rPr>
              <a:t>Paso 1:</a:t>
            </a:r>
            <a:r>
              <a:rPr lang="es-MX" b="0" i="0" dirty="0">
                <a:solidFill>
                  <a:srgbClr val="1F1F1F"/>
                </a:solidFill>
                <a:effectLst/>
                <a:latin typeface="var(--cds-font-family-source-sans-pro)"/>
              </a:rPr>
              <a:t> Selecciona </a:t>
            </a:r>
            <a:r>
              <a:rPr lang="es-MX" b="1" i="0" dirty="0">
                <a:solidFill>
                  <a:srgbClr val="1F1F1F"/>
                </a:solidFill>
                <a:effectLst/>
                <a:latin typeface="unset"/>
              </a:rPr>
              <a:t>Datos </a:t>
            </a:r>
            <a:r>
              <a:rPr lang="es-MX" b="0" i="0" dirty="0">
                <a:solidFill>
                  <a:srgbClr val="1F1F1F"/>
                </a:solidFill>
                <a:effectLst/>
                <a:latin typeface="var(--cds-font-family-source-sans-pro)"/>
              </a:rPr>
              <a:t>en el menú principal.</a:t>
            </a:r>
          </a:p>
          <a:p>
            <a:pPr algn="l"/>
            <a:r>
              <a:rPr lang="es-MX" b="1" i="0" dirty="0">
                <a:solidFill>
                  <a:srgbClr val="1F1F1F"/>
                </a:solidFill>
                <a:effectLst/>
                <a:latin typeface="unset"/>
              </a:rPr>
              <a:t>Paso 2: </a:t>
            </a:r>
            <a:r>
              <a:rPr lang="es-MX" b="0" i="0" dirty="0">
                <a:solidFill>
                  <a:srgbClr val="1F1F1F"/>
                </a:solidFill>
                <a:effectLst/>
                <a:latin typeface="var(--cds-font-family-source-sans-pro)"/>
              </a:rPr>
              <a:t>Haz clic en </a:t>
            </a:r>
            <a:r>
              <a:rPr lang="es-MX" b="1" i="0" dirty="0">
                <a:solidFill>
                  <a:srgbClr val="1F1F1F"/>
                </a:solidFill>
                <a:effectLst/>
                <a:latin typeface="unset"/>
              </a:rPr>
              <a:t>Obtener datos</a:t>
            </a:r>
            <a:r>
              <a:rPr lang="es-MX" b="0" i="0" dirty="0">
                <a:solidFill>
                  <a:srgbClr val="1F1F1F"/>
                </a:solidFill>
                <a:effectLst/>
                <a:latin typeface="var(--cds-font-family-source-sans-pro)"/>
              </a:rPr>
              <a:t>, selecciona </a:t>
            </a:r>
            <a:r>
              <a:rPr lang="es-MX" b="1" i="0" dirty="0">
                <a:solidFill>
                  <a:srgbClr val="1F1F1F"/>
                </a:solidFill>
                <a:effectLst/>
                <a:latin typeface="unset"/>
              </a:rPr>
              <a:t>Desde archivo</a:t>
            </a:r>
            <a:r>
              <a:rPr lang="es-MX" b="0" i="0" dirty="0">
                <a:solidFill>
                  <a:srgbClr val="1F1F1F"/>
                </a:solidFill>
                <a:effectLst/>
                <a:latin typeface="var(--cds-font-family-source-sans-pro)"/>
              </a:rPr>
              <a:t>, y luego selecciona </a:t>
            </a:r>
            <a:r>
              <a:rPr lang="es-MX" b="1" i="0" dirty="0">
                <a:solidFill>
                  <a:srgbClr val="1F1F1F"/>
                </a:solidFill>
                <a:effectLst/>
                <a:latin typeface="unset"/>
              </a:rPr>
              <a:t>Desde libro</a:t>
            </a:r>
            <a:r>
              <a:rPr lang="es-MX" b="0" i="0" dirty="0">
                <a:solidFill>
                  <a:srgbClr val="1F1F1F"/>
                </a:solidFill>
                <a:effectLst/>
                <a:latin typeface="var(--cds-font-family-source-sans-pro)"/>
              </a:rPr>
              <a:t>.</a:t>
            </a:r>
          </a:p>
          <a:p>
            <a:pPr algn="l"/>
            <a:r>
              <a:rPr lang="es-MX" b="1" i="0" dirty="0">
                <a:solidFill>
                  <a:srgbClr val="1F1F1F"/>
                </a:solidFill>
                <a:effectLst/>
                <a:latin typeface="unset"/>
              </a:rPr>
              <a:t>Paso 3:</a:t>
            </a:r>
            <a:r>
              <a:rPr lang="es-MX" b="0" i="0" dirty="0">
                <a:solidFill>
                  <a:srgbClr val="1F1F1F"/>
                </a:solidFill>
                <a:effectLst/>
                <a:latin typeface="var(--cds-font-family-source-sans-pro)"/>
              </a:rPr>
              <a:t> Explora y selecciona el archivo de la hoja de cálculo y luego haz clic en </a:t>
            </a:r>
            <a:r>
              <a:rPr lang="es-MX" b="1" i="0" dirty="0">
                <a:solidFill>
                  <a:srgbClr val="1F1F1F"/>
                </a:solidFill>
                <a:effectLst/>
                <a:latin typeface="unset"/>
              </a:rPr>
              <a:t>Importar</a:t>
            </a:r>
            <a:r>
              <a:rPr lang="es-MX" b="0" i="0" dirty="0">
                <a:solidFill>
                  <a:srgbClr val="1F1F1F"/>
                </a:solidFill>
                <a:effectLst/>
                <a:latin typeface="var(--cds-font-family-source-sans-pro)"/>
              </a:rPr>
              <a:t>.</a:t>
            </a:r>
          </a:p>
          <a:p>
            <a:pPr algn="l"/>
            <a:r>
              <a:rPr lang="es-MX" b="1" i="0" dirty="0">
                <a:solidFill>
                  <a:srgbClr val="1F1F1F"/>
                </a:solidFill>
                <a:effectLst/>
                <a:latin typeface="unset"/>
              </a:rPr>
              <a:t>Paso 4:</a:t>
            </a:r>
            <a:r>
              <a:rPr lang="es-MX" b="0" i="0" dirty="0">
                <a:solidFill>
                  <a:srgbClr val="1F1F1F"/>
                </a:solidFill>
                <a:effectLst/>
                <a:latin typeface="var(--cds-font-family-source-sans-pro)"/>
              </a:rPr>
              <a:t> En el navegador, selecciona la hoja de trabajo que quieres importar.</a:t>
            </a:r>
          </a:p>
          <a:p>
            <a:pPr algn="l"/>
            <a:r>
              <a:rPr lang="es-MX" b="1" i="0" dirty="0">
                <a:solidFill>
                  <a:srgbClr val="1F1F1F"/>
                </a:solidFill>
                <a:effectLst/>
                <a:latin typeface="unset"/>
              </a:rPr>
              <a:t>Paso 5: </a:t>
            </a:r>
            <a:r>
              <a:rPr lang="es-MX" b="0" i="0" dirty="0">
                <a:solidFill>
                  <a:srgbClr val="1F1F1F"/>
                </a:solidFill>
                <a:effectLst/>
                <a:latin typeface="var(--cds-font-family-source-sans-pro)"/>
              </a:rPr>
              <a:t>Haz clic en </a:t>
            </a:r>
            <a:r>
              <a:rPr lang="es-MX" b="1" i="0" dirty="0">
                <a:solidFill>
                  <a:srgbClr val="1F1F1F"/>
                </a:solidFill>
                <a:effectLst/>
                <a:latin typeface="unset"/>
              </a:rPr>
              <a:t>Cargar </a:t>
            </a:r>
            <a:r>
              <a:rPr lang="es-MX" b="0" i="0" dirty="0">
                <a:solidFill>
                  <a:srgbClr val="1F1F1F"/>
                </a:solidFill>
                <a:effectLst/>
                <a:latin typeface="var(--cds-font-family-source-sans-pro)"/>
              </a:rPr>
              <a:t>para importar todos los datos en la hoja de trabajo; o haz clic en </a:t>
            </a:r>
            <a:r>
              <a:rPr lang="es-MX" b="1" i="0" dirty="0">
                <a:solidFill>
                  <a:srgbClr val="1F1F1F"/>
                </a:solidFill>
                <a:effectLst/>
                <a:latin typeface="unset"/>
              </a:rPr>
              <a:t>Transformar datos</a:t>
            </a:r>
            <a:r>
              <a:rPr lang="es-MX" b="0" i="0" dirty="0">
                <a:solidFill>
                  <a:srgbClr val="1F1F1F"/>
                </a:solidFill>
                <a:effectLst/>
                <a:latin typeface="var(--cds-font-family-source-sans-pro)"/>
              </a:rPr>
              <a:t> para abrir el Editor de </a:t>
            </a:r>
            <a:r>
              <a:rPr lang="es-MX" b="0" i="0" dirty="0" err="1">
                <a:solidFill>
                  <a:srgbClr val="1F1F1F"/>
                </a:solidFill>
                <a:effectLst/>
                <a:latin typeface="var(--cds-font-family-source-sans-pro)"/>
              </a:rPr>
              <a:t>Power</a:t>
            </a:r>
            <a:r>
              <a:rPr lang="es-MX" b="0" i="0" dirty="0">
                <a:solidFill>
                  <a:srgbClr val="1F1F1F"/>
                </a:solidFill>
                <a:effectLst/>
                <a:latin typeface="var(--cds-font-family-source-sans-pro)"/>
              </a:rPr>
              <a:t> </a:t>
            </a:r>
            <a:r>
              <a:rPr lang="es-MX" b="0" i="0" dirty="0" err="1">
                <a:solidFill>
                  <a:srgbClr val="1F1F1F"/>
                </a:solidFill>
                <a:effectLst/>
                <a:latin typeface="var(--cds-font-family-source-sans-pro)"/>
              </a:rPr>
              <a:t>Query</a:t>
            </a:r>
            <a:r>
              <a:rPr lang="es-MX" b="0" i="0" dirty="0">
                <a:solidFill>
                  <a:srgbClr val="1F1F1F"/>
                </a:solidFill>
                <a:effectLst/>
                <a:latin typeface="var(--cds-font-family-source-sans-pro)"/>
              </a:rPr>
              <a:t> para ajustar las columnas y las filas de los datos que quieres importar.</a:t>
            </a:r>
          </a:p>
          <a:p>
            <a:pPr algn="l"/>
            <a:r>
              <a:rPr lang="es-MX" b="1" i="0" dirty="0">
                <a:solidFill>
                  <a:srgbClr val="1F1F1F"/>
                </a:solidFill>
                <a:effectLst/>
                <a:latin typeface="unset"/>
              </a:rPr>
              <a:t>Paso 6:</a:t>
            </a:r>
            <a:r>
              <a:rPr lang="es-MX" b="0" i="0" dirty="0">
                <a:solidFill>
                  <a:srgbClr val="1F1F1F"/>
                </a:solidFill>
                <a:effectLst/>
                <a:latin typeface="var(--cds-font-family-source-sans-pro)"/>
              </a:rPr>
              <a:t> Si hiciste clic en Transformar datos, haz clic en </a:t>
            </a:r>
            <a:r>
              <a:rPr lang="es-MX" b="1" i="0" dirty="0">
                <a:solidFill>
                  <a:srgbClr val="1F1F1F"/>
                </a:solidFill>
                <a:effectLst/>
                <a:latin typeface="unset"/>
              </a:rPr>
              <a:t>Cerrar y cargar</a:t>
            </a:r>
            <a:r>
              <a:rPr lang="es-MX" b="0" i="0" dirty="0">
                <a:solidFill>
                  <a:srgbClr val="1F1F1F"/>
                </a:solidFill>
                <a:effectLst/>
                <a:latin typeface="var(--cds-font-family-source-sans-pro)"/>
              </a:rPr>
              <a:t> y, luego, selecciona una de las dos opciones:</a:t>
            </a:r>
          </a:p>
          <a:p>
            <a:pPr algn="l">
              <a:buFont typeface="Arial" panose="020B0604020202020204" pitchFamily="34" charset="0"/>
              <a:buChar char="•"/>
            </a:pPr>
            <a:r>
              <a:rPr lang="es-MX" b="1" i="0" dirty="0">
                <a:solidFill>
                  <a:srgbClr val="1F1F1F"/>
                </a:solidFill>
                <a:effectLst/>
                <a:latin typeface="unset"/>
              </a:rPr>
              <a:t>Cerrar y cargar </a:t>
            </a:r>
            <a:r>
              <a:rPr lang="es-MX" b="0" i="0" dirty="0">
                <a:solidFill>
                  <a:srgbClr val="1F1F1F"/>
                </a:solidFill>
                <a:effectLst/>
                <a:latin typeface="var(--cds-font-family-source-sans-pro)"/>
              </a:rPr>
              <a:t>para importar los datos a una hoja de cálculo nueva.</a:t>
            </a:r>
          </a:p>
          <a:p>
            <a:pPr algn="l">
              <a:buFont typeface="Arial" panose="020B0604020202020204" pitchFamily="34" charset="0"/>
              <a:buChar char="•"/>
            </a:pPr>
            <a:r>
              <a:rPr lang="es-MX" b="1" i="0" dirty="0">
                <a:solidFill>
                  <a:srgbClr val="1F1F1F"/>
                </a:solidFill>
                <a:effectLst/>
                <a:latin typeface="unset"/>
              </a:rPr>
              <a:t>Cerrar y cargar a... </a:t>
            </a:r>
            <a:r>
              <a:rPr lang="es-MX" b="0" i="0" dirty="0">
                <a:solidFill>
                  <a:srgbClr val="1F1F1F"/>
                </a:solidFill>
                <a:effectLst/>
                <a:latin typeface="var(--cds-font-family-source-sans-pro)"/>
              </a:rPr>
              <a:t>para importar los datos a una hoja de cálculo existente. </a:t>
            </a:r>
          </a:p>
          <a:p>
            <a:endParaRPr lang="es-MX" dirty="0"/>
          </a:p>
        </p:txBody>
      </p:sp>
    </p:spTree>
    <p:extLst>
      <p:ext uri="{BB962C8B-B14F-4D97-AF65-F5344CB8AC3E}">
        <p14:creationId xmlns:p14="http://schemas.microsoft.com/office/powerpoint/2010/main" val="14657600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contenido 4">
            <a:extLst>
              <a:ext uri="{FF2B5EF4-FFF2-40B4-BE49-F238E27FC236}">
                <a16:creationId xmlns:a16="http://schemas.microsoft.com/office/drawing/2014/main" id="{C2A554DC-FA6D-07AA-130D-274B7839C308}"/>
              </a:ext>
            </a:extLst>
          </p:cNvPr>
          <p:cNvSpPr>
            <a:spLocks noGrp="1"/>
          </p:cNvSpPr>
          <p:nvPr>
            <p:ph idx="1"/>
          </p:nvPr>
        </p:nvSpPr>
        <p:spPr>
          <a:xfrm>
            <a:off x="838200" y="1205345"/>
            <a:ext cx="10515600" cy="4971618"/>
          </a:xfrm>
        </p:spPr>
        <p:txBody>
          <a:bodyPr>
            <a:normAutofit fontScale="85000" lnSpcReduction="20000"/>
          </a:bodyPr>
          <a:lstStyle/>
          <a:p>
            <a:pPr marL="0" indent="0">
              <a:buNone/>
            </a:pPr>
            <a:r>
              <a:rPr lang="es-MX" b="1" i="0" dirty="0">
                <a:solidFill>
                  <a:srgbClr val="1F1F1F"/>
                </a:solidFill>
                <a:effectLst/>
                <a:latin typeface="var(--cds-font-family-source-sans-pro)"/>
              </a:rPr>
              <a:t>Microsoft Excel - Importar datos desde archivos CSV</a:t>
            </a:r>
          </a:p>
          <a:p>
            <a:pPr algn="l"/>
            <a:r>
              <a:rPr lang="es-MX" b="1" i="0" dirty="0">
                <a:solidFill>
                  <a:srgbClr val="1F1F1F"/>
                </a:solidFill>
                <a:effectLst/>
                <a:latin typeface="unset"/>
              </a:rPr>
              <a:t>Paso 1: </a:t>
            </a:r>
            <a:r>
              <a:rPr lang="es-MX" b="0" i="0" dirty="0">
                <a:solidFill>
                  <a:srgbClr val="1F1F1F"/>
                </a:solidFill>
                <a:effectLst/>
                <a:latin typeface="var(--cds-font-family-source-sans-pro)"/>
              </a:rPr>
              <a:t>Abre una hoja de cálculo nuevo o existente.</a:t>
            </a:r>
          </a:p>
          <a:p>
            <a:pPr algn="l"/>
            <a:r>
              <a:rPr lang="es-MX" b="1" i="0" dirty="0">
                <a:solidFill>
                  <a:srgbClr val="1F1F1F"/>
                </a:solidFill>
                <a:effectLst/>
                <a:latin typeface="unset"/>
              </a:rPr>
              <a:t>Paso 2:</a:t>
            </a:r>
            <a:r>
              <a:rPr lang="es-MX" b="0" i="0" dirty="0">
                <a:solidFill>
                  <a:srgbClr val="1F1F1F"/>
                </a:solidFill>
                <a:effectLst/>
                <a:latin typeface="var(--cds-font-family-source-sans-pro)"/>
              </a:rPr>
              <a:t> Haz clic en </a:t>
            </a:r>
            <a:r>
              <a:rPr lang="es-MX" b="1" i="0" dirty="0">
                <a:solidFill>
                  <a:srgbClr val="1F1F1F"/>
                </a:solidFill>
                <a:effectLst/>
                <a:latin typeface="unset"/>
              </a:rPr>
              <a:t>Datos </a:t>
            </a:r>
            <a:r>
              <a:rPr lang="es-MX" b="0" i="0" dirty="0">
                <a:solidFill>
                  <a:srgbClr val="1F1F1F"/>
                </a:solidFill>
                <a:effectLst/>
                <a:latin typeface="var(--cds-font-family-source-sans-pro)"/>
              </a:rPr>
              <a:t>en el menú principal y selecciona la opción </a:t>
            </a:r>
            <a:r>
              <a:rPr lang="es-MX" b="1" i="0" dirty="0">
                <a:solidFill>
                  <a:srgbClr val="1F1F1F"/>
                </a:solidFill>
                <a:effectLst/>
                <a:latin typeface="unset"/>
              </a:rPr>
              <a:t>Desde texto/CSV</a:t>
            </a:r>
            <a:r>
              <a:rPr lang="es-MX" b="0" i="0" dirty="0">
                <a:solidFill>
                  <a:srgbClr val="1F1F1F"/>
                </a:solidFill>
                <a:effectLst/>
                <a:latin typeface="var(--cds-font-family-source-sans-pro)"/>
              </a:rPr>
              <a:t>.</a:t>
            </a:r>
          </a:p>
          <a:p>
            <a:pPr algn="l"/>
            <a:r>
              <a:rPr lang="es-MX" b="1" i="0" dirty="0">
                <a:solidFill>
                  <a:srgbClr val="1F1F1F"/>
                </a:solidFill>
                <a:effectLst/>
                <a:latin typeface="unset"/>
              </a:rPr>
              <a:t>Paso 3: </a:t>
            </a:r>
            <a:r>
              <a:rPr lang="es-MX" b="0" i="0" dirty="0">
                <a:solidFill>
                  <a:srgbClr val="1F1F1F"/>
                </a:solidFill>
                <a:effectLst/>
                <a:latin typeface="var(--cds-font-family-source-sans-pro)"/>
              </a:rPr>
              <a:t>Explora y selecciona el archivo CSV y luego haz clic en </a:t>
            </a:r>
            <a:r>
              <a:rPr lang="es-MX" b="1" i="0" dirty="0">
                <a:solidFill>
                  <a:srgbClr val="1F1F1F"/>
                </a:solidFill>
                <a:effectLst/>
                <a:latin typeface="unset"/>
              </a:rPr>
              <a:t>Importar</a:t>
            </a:r>
            <a:r>
              <a:rPr lang="es-MX" b="0" i="0" dirty="0">
                <a:solidFill>
                  <a:srgbClr val="1F1F1F"/>
                </a:solidFill>
                <a:effectLst/>
                <a:latin typeface="var(--cds-font-family-source-sans-pro)"/>
              </a:rPr>
              <a:t>.</a:t>
            </a:r>
          </a:p>
          <a:p>
            <a:pPr algn="l"/>
            <a:r>
              <a:rPr lang="es-MX" b="1" i="0" dirty="0">
                <a:solidFill>
                  <a:srgbClr val="1F1F1F"/>
                </a:solidFill>
                <a:effectLst/>
                <a:latin typeface="unset"/>
              </a:rPr>
              <a:t>Paso 4:</a:t>
            </a:r>
            <a:r>
              <a:rPr lang="es-MX" b="0" i="0" dirty="0">
                <a:solidFill>
                  <a:srgbClr val="1F1F1F"/>
                </a:solidFill>
                <a:effectLst/>
                <a:latin typeface="var(--cds-font-family-source-sans-pro)"/>
              </a:rPr>
              <a:t> A partir de aquí tendrás algunas opciones. Puedes cambiar el delimitador, y en vez de ser una coma puede ser cualquier otro carácter, como un punto y coma. También puedes habilitar o deshabilitar la detección automática de tipos de datos. Y, finalmente, puedes transformar tus datos haciendo clic en </a:t>
            </a:r>
            <a:r>
              <a:rPr lang="es-MX" b="1" i="0" dirty="0">
                <a:solidFill>
                  <a:srgbClr val="1F1F1F"/>
                </a:solidFill>
                <a:effectLst/>
                <a:latin typeface="unset"/>
              </a:rPr>
              <a:t>Transformar datos</a:t>
            </a:r>
            <a:r>
              <a:rPr lang="es-MX" b="0" i="0" dirty="0">
                <a:solidFill>
                  <a:srgbClr val="1F1F1F"/>
                </a:solidFill>
                <a:effectLst/>
                <a:latin typeface="var(--cds-font-family-source-sans-pro)"/>
              </a:rPr>
              <a:t> para abrir el Editor de </a:t>
            </a:r>
            <a:r>
              <a:rPr lang="es-MX" b="0" i="0" dirty="0" err="1">
                <a:solidFill>
                  <a:srgbClr val="1F1F1F"/>
                </a:solidFill>
                <a:effectLst/>
                <a:latin typeface="var(--cds-font-family-source-sans-pro)"/>
              </a:rPr>
              <a:t>Power</a:t>
            </a:r>
            <a:r>
              <a:rPr lang="es-MX" b="0" i="0" dirty="0">
                <a:solidFill>
                  <a:srgbClr val="1F1F1F"/>
                </a:solidFill>
                <a:effectLst/>
                <a:latin typeface="var(--cds-font-family-source-sans-pro)"/>
              </a:rPr>
              <a:t> </a:t>
            </a:r>
            <a:r>
              <a:rPr lang="es-MX" b="0" i="0" dirty="0" err="1">
                <a:solidFill>
                  <a:srgbClr val="1F1F1F"/>
                </a:solidFill>
                <a:effectLst/>
                <a:latin typeface="var(--cds-font-family-source-sans-pro)"/>
              </a:rPr>
              <a:t>Query</a:t>
            </a:r>
            <a:r>
              <a:rPr lang="es-MX" b="0" i="0" dirty="0">
                <a:solidFill>
                  <a:srgbClr val="1F1F1F"/>
                </a:solidFill>
                <a:effectLst/>
                <a:latin typeface="var(--cds-font-family-source-sans-pro)"/>
              </a:rPr>
              <a:t>.</a:t>
            </a:r>
          </a:p>
          <a:p>
            <a:pPr algn="l"/>
            <a:r>
              <a:rPr lang="es-MX" b="1" i="0" dirty="0">
                <a:solidFill>
                  <a:srgbClr val="1F1F1F"/>
                </a:solidFill>
                <a:effectLst/>
                <a:latin typeface="unset"/>
              </a:rPr>
              <a:t>Paso 5: </a:t>
            </a:r>
            <a:r>
              <a:rPr lang="es-MX" b="0" i="0" dirty="0">
                <a:solidFill>
                  <a:srgbClr val="1F1F1F"/>
                </a:solidFill>
                <a:effectLst/>
                <a:latin typeface="var(--cds-font-family-source-sans-pro)"/>
              </a:rPr>
              <a:t>En la mayoría de los casos, acepta la configuración predeterminada en el paso anterior y haz clic en </a:t>
            </a:r>
            <a:r>
              <a:rPr lang="es-MX" b="1" i="0" dirty="0">
                <a:solidFill>
                  <a:srgbClr val="1F1F1F"/>
                </a:solidFill>
                <a:effectLst/>
                <a:latin typeface="unset"/>
              </a:rPr>
              <a:t>Cargar </a:t>
            </a:r>
            <a:r>
              <a:rPr lang="es-MX" b="0" i="0" dirty="0">
                <a:solidFill>
                  <a:srgbClr val="1F1F1F"/>
                </a:solidFill>
                <a:effectLst/>
                <a:latin typeface="var(--cds-font-family-source-sans-pro)"/>
              </a:rPr>
              <a:t>para cargar los datos que están en el archivo CSV a la hoja de cálculo. Se cargarán los datos del archivo CSV en la hoja de cálculo, ¡y ya puedes comenzar a trabajar con los datos!</a:t>
            </a:r>
          </a:p>
          <a:p>
            <a:pPr marL="0" indent="0" algn="l">
              <a:buNone/>
            </a:pPr>
            <a:br>
              <a:rPr lang="es-MX" dirty="0"/>
            </a:br>
            <a:endParaRPr lang="es-MX" dirty="0"/>
          </a:p>
        </p:txBody>
      </p:sp>
    </p:spTree>
    <p:extLst>
      <p:ext uri="{BB962C8B-B14F-4D97-AF65-F5344CB8AC3E}">
        <p14:creationId xmlns:p14="http://schemas.microsoft.com/office/powerpoint/2010/main" val="33533440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B8A6BB-AE15-9FDA-8C55-1DCFD3A3B6F7}"/>
              </a:ext>
            </a:extLst>
          </p:cNvPr>
          <p:cNvSpPr>
            <a:spLocks noGrp="1"/>
          </p:cNvSpPr>
          <p:nvPr>
            <p:ph type="title"/>
          </p:nvPr>
        </p:nvSpPr>
        <p:spPr>
          <a:xfrm>
            <a:off x="838199" y="365126"/>
            <a:ext cx="10515600" cy="632402"/>
          </a:xfrm>
        </p:spPr>
        <p:txBody>
          <a:bodyPr>
            <a:normAutofit/>
          </a:bodyPr>
          <a:lstStyle/>
          <a:p>
            <a:r>
              <a:rPr lang="es-MX" sz="3200" b="1" i="0" dirty="0">
                <a:solidFill>
                  <a:srgbClr val="1F1F1F"/>
                </a:solidFill>
                <a:effectLst/>
                <a:latin typeface="var(--cds-font-family-source-sans-pro)"/>
              </a:rPr>
              <a:t>Importar tablas HTML desde páginas web </a:t>
            </a:r>
            <a:r>
              <a:rPr lang="es-MX" sz="1800" b="1" i="0" dirty="0">
                <a:solidFill>
                  <a:srgbClr val="1F1F1F"/>
                </a:solidFill>
                <a:effectLst/>
                <a:latin typeface="var(--cds-font-family-source-sans-pro)"/>
              </a:rPr>
              <a:t>Microsoft Excel</a:t>
            </a:r>
            <a:endParaRPr lang="es-MX" sz="3200" dirty="0"/>
          </a:p>
        </p:txBody>
      </p:sp>
      <p:sp>
        <p:nvSpPr>
          <p:cNvPr id="3" name="Marcador de contenido 2">
            <a:extLst>
              <a:ext uri="{FF2B5EF4-FFF2-40B4-BE49-F238E27FC236}">
                <a16:creationId xmlns:a16="http://schemas.microsoft.com/office/drawing/2014/main" id="{AE375BE3-7D52-16C9-552F-E4A663B783D8}"/>
              </a:ext>
            </a:extLst>
          </p:cNvPr>
          <p:cNvSpPr>
            <a:spLocks noGrp="1"/>
          </p:cNvSpPr>
          <p:nvPr>
            <p:ph idx="1"/>
          </p:nvPr>
        </p:nvSpPr>
        <p:spPr>
          <a:xfrm>
            <a:off x="838200" y="1260764"/>
            <a:ext cx="10515600" cy="4916199"/>
          </a:xfrm>
        </p:spPr>
        <p:txBody>
          <a:bodyPr/>
          <a:lstStyle/>
          <a:p>
            <a:pPr marL="0" indent="0" algn="l">
              <a:buNone/>
            </a:pPr>
            <a:r>
              <a:rPr lang="es-MX" b="0" i="0" dirty="0">
                <a:solidFill>
                  <a:srgbClr val="1F1F1F"/>
                </a:solidFill>
                <a:effectLst/>
                <a:latin typeface="var(--cds-font-family-source-sans-pro)"/>
              </a:rPr>
              <a:t>Puedes importar datos de páginas web utilizando la opción </a:t>
            </a:r>
            <a:r>
              <a:rPr lang="es-MX" b="1" i="0" dirty="0">
                <a:solidFill>
                  <a:srgbClr val="1F1F1F"/>
                </a:solidFill>
                <a:effectLst/>
                <a:latin typeface="unset"/>
              </a:rPr>
              <a:t>Desde web</a:t>
            </a:r>
            <a:r>
              <a:rPr lang="es-MX" b="0" i="0" dirty="0">
                <a:solidFill>
                  <a:srgbClr val="1F1F1F"/>
                </a:solidFill>
                <a:effectLst/>
                <a:latin typeface="var(--cds-font-family-source-sans-pro)"/>
              </a:rPr>
              <a:t>: </a:t>
            </a:r>
          </a:p>
          <a:p>
            <a:pPr algn="l"/>
            <a:r>
              <a:rPr lang="es-MX" b="1" i="0" dirty="0">
                <a:solidFill>
                  <a:srgbClr val="1F1F1F"/>
                </a:solidFill>
                <a:effectLst/>
                <a:latin typeface="unset"/>
              </a:rPr>
              <a:t>Paso 1: </a:t>
            </a:r>
            <a:r>
              <a:rPr lang="es-MX" b="0" i="0" dirty="0">
                <a:solidFill>
                  <a:srgbClr val="1F1F1F"/>
                </a:solidFill>
                <a:effectLst/>
                <a:latin typeface="var(--cds-font-family-source-sans-pro)"/>
              </a:rPr>
              <a:t>Abre una hoja de cálculo nueva o existente.</a:t>
            </a:r>
          </a:p>
          <a:p>
            <a:pPr algn="l"/>
            <a:r>
              <a:rPr lang="es-MX" b="1" i="0" dirty="0">
                <a:solidFill>
                  <a:srgbClr val="1F1F1F"/>
                </a:solidFill>
                <a:effectLst/>
                <a:latin typeface="unset"/>
              </a:rPr>
              <a:t>Paso 2:</a:t>
            </a:r>
            <a:r>
              <a:rPr lang="es-MX" b="0" i="0" dirty="0">
                <a:solidFill>
                  <a:srgbClr val="1F1F1F"/>
                </a:solidFill>
                <a:effectLst/>
                <a:latin typeface="var(--cds-font-family-source-sans-pro)"/>
              </a:rPr>
              <a:t> Haz clic en Datos en el menú principal y selecciona la opción </a:t>
            </a:r>
            <a:r>
              <a:rPr lang="es-MX" b="1" i="0" dirty="0">
                <a:solidFill>
                  <a:srgbClr val="1F1F1F"/>
                </a:solidFill>
                <a:effectLst/>
                <a:latin typeface="unset"/>
              </a:rPr>
              <a:t>Desde web.</a:t>
            </a:r>
            <a:endParaRPr lang="es-MX" b="0" i="0" dirty="0">
              <a:solidFill>
                <a:srgbClr val="1F1F1F"/>
              </a:solidFill>
              <a:effectLst/>
              <a:latin typeface="var(--cds-font-family-source-sans-pro)"/>
            </a:endParaRPr>
          </a:p>
          <a:p>
            <a:pPr algn="l"/>
            <a:r>
              <a:rPr lang="es-MX" b="1" i="0" dirty="0">
                <a:solidFill>
                  <a:srgbClr val="1F1F1F"/>
                </a:solidFill>
                <a:effectLst/>
                <a:latin typeface="unset"/>
              </a:rPr>
              <a:t>Paso 3:</a:t>
            </a:r>
            <a:r>
              <a:rPr lang="es-MX" b="0" i="0" dirty="0">
                <a:solidFill>
                  <a:srgbClr val="1F1F1F"/>
                </a:solidFill>
                <a:effectLst/>
                <a:latin typeface="var(--cds-font-family-source-sans-pro)"/>
              </a:rPr>
              <a:t> Ingresa la URL y presiona Aceptar.</a:t>
            </a:r>
          </a:p>
          <a:p>
            <a:pPr algn="l"/>
            <a:r>
              <a:rPr lang="es-MX" b="1" i="0" dirty="0">
                <a:solidFill>
                  <a:srgbClr val="1F1F1F"/>
                </a:solidFill>
                <a:effectLst/>
                <a:latin typeface="unset"/>
              </a:rPr>
              <a:t>Paso 4: </a:t>
            </a:r>
            <a:r>
              <a:rPr lang="es-MX" b="0" i="0" dirty="0">
                <a:solidFill>
                  <a:srgbClr val="1F1F1F"/>
                </a:solidFill>
                <a:effectLst/>
                <a:latin typeface="var(--cds-font-family-source-sans-pro)"/>
              </a:rPr>
              <a:t>En el navegador, selecciona la tabla que quieres importar.</a:t>
            </a:r>
          </a:p>
          <a:p>
            <a:pPr algn="l"/>
            <a:r>
              <a:rPr lang="es-MX" b="1" i="0" dirty="0">
                <a:solidFill>
                  <a:srgbClr val="1F1F1F"/>
                </a:solidFill>
                <a:effectLst/>
                <a:latin typeface="unset"/>
              </a:rPr>
              <a:t>Paso 5:</a:t>
            </a:r>
            <a:r>
              <a:rPr lang="es-MX" b="0" i="0" dirty="0">
                <a:solidFill>
                  <a:srgbClr val="1F1F1F"/>
                </a:solidFill>
                <a:effectLst/>
                <a:latin typeface="var(--cds-font-family-source-sans-pro)"/>
              </a:rPr>
              <a:t> Haz clic en </a:t>
            </a:r>
            <a:r>
              <a:rPr lang="es-MX" b="1" i="0" dirty="0">
                <a:solidFill>
                  <a:srgbClr val="1F1F1F"/>
                </a:solidFill>
                <a:effectLst/>
                <a:latin typeface="unset"/>
              </a:rPr>
              <a:t>Cargar </a:t>
            </a:r>
            <a:r>
              <a:rPr lang="es-MX" b="0" i="0" dirty="0">
                <a:solidFill>
                  <a:srgbClr val="1F1F1F"/>
                </a:solidFill>
                <a:effectLst/>
                <a:latin typeface="var(--cds-font-family-source-sans-pro)"/>
              </a:rPr>
              <a:t>para cargar los datos de una tabla en tu hoja de cálculo.</a:t>
            </a:r>
          </a:p>
          <a:p>
            <a:endParaRPr lang="es-MX" dirty="0"/>
          </a:p>
        </p:txBody>
      </p:sp>
    </p:spTree>
    <p:extLst>
      <p:ext uri="{BB962C8B-B14F-4D97-AF65-F5344CB8AC3E}">
        <p14:creationId xmlns:p14="http://schemas.microsoft.com/office/powerpoint/2010/main" val="2833057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808D2DD-F7C5-F06F-CC85-8ECC9931DB92}"/>
              </a:ext>
            </a:extLst>
          </p:cNvPr>
          <p:cNvSpPr>
            <a:spLocks noGrp="1"/>
          </p:cNvSpPr>
          <p:nvPr>
            <p:ph idx="1"/>
          </p:nvPr>
        </p:nvSpPr>
        <p:spPr>
          <a:xfrm>
            <a:off x="914400" y="290945"/>
            <a:ext cx="10439400" cy="5886018"/>
          </a:xfrm>
        </p:spPr>
        <p:txBody>
          <a:bodyPr>
            <a:normAutofit fontScale="70000" lnSpcReduction="20000"/>
          </a:bodyPr>
          <a:lstStyle/>
          <a:p>
            <a:pPr algn="l"/>
            <a:r>
              <a:rPr lang="es-MX" b="1" i="0" dirty="0">
                <a:solidFill>
                  <a:srgbClr val="1F1F1F"/>
                </a:solidFill>
                <a:effectLst/>
                <a:latin typeface="unset"/>
              </a:rPr>
              <a:t>Datos abiertos</a:t>
            </a:r>
            <a:r>
              <a:rPr lang="es-MX" b="0" i="0" dirty="0">
                <a:solidFill>
                  <a:srgbClr val="1F1F1F"/>
                </a:solidFill>
                <a:effectLst/>
                <a:latin typeface="var(--cds-font-family-source-sans-pro)"/>
              </a:rPr>
              <a:t> ayuda a crear muchos </a:t>
            </a:r>
            <a:r>
              <a:rPr lang="es-MX" b="1" i="0" dirty="0">
                <a:solidFill>
                  <a:srgbClr val="1F1F1F"/>
                </a:solidFill>
                <a:effectLst/>
                <a:latin typeface="unset"/>
              </a:rPr>
              <a:t>conjuntos de datos públicos</a:t>
            </a:r>
            <a:r>
              <a:rPr lang="es-MX" b="0" i="0" dirty="0">
                <a:solidFill>
                  <a:srgbClr val="1F1F1F"/>
                </a:solidFill>
                <a:effectLst/>
                <a:latin typeface="var(--cds-font-family-source-sans-pro)"/>
              </a:rPr>
              <a:t> a los que puedes acceder para tomar decisiones basadas en datos. Aquí hay algunos recursos que puedes utilizar para comenzar a buscar conjuntos de datos públicos por tu cuenta:</a:t>
            </a:r>
          </a:p>
          <a:p>
            <a:pPr algn="l">
              <a:buFont typeface="Arial" panose="020B0604020202020204" pitchFamily="34" charset="0"/>
              <a:buChar char="•"/>
            </a:pPr>
            <a:r>
              <a:rPr lang="es-MX" b="0" i="0" dirty="0">
                <a:solidFill>
                  <a:srgbClr val="1F1F1F"/>
                </a:solidFill>
                <a:effectLst/>
                <a:latin typeface="var(--cds-font-family-source-sans-pro)"/>
              </a:rPr>
              <a:t>Los </a:t>
            </a:r>
            <a:r>
              <a:rPr lang="es-MX" b="0" i="0" u="sng" dirty="0">
                <a:solidFill>
                  <a:srgbClr val="1F1F1F"/>
                </a:solidFill>
                <a:effectLst/>
                <a:latin typeface="var(--cds-font-family-source-sans-pro)"/>
                <a:hlinkClick r:id="rId2"/>
              </a:rPr>
              <a:t>Conjuntos de datos públicos de Google Cloud</a:t>
            </a:r>
            <a:r>
              <a:rPr lang="es-MX" b="0" i="0" dirty="0">
                <a:solidFill>
                  <a:srgbClr val="1F1F1F"/>
                </a:solidFill>
                <a:effectLst/>
                <a:latin typeface="var(--cds-font-family-source-sans-pro)"/>
              </a:rPr>
              <a:t> permiten a los analistas de datos acceder a conjuntos de datos públicos de gran demanda y facilitan el descubrimiento de información en la nube. </a:t>
            </a:r>
          </a:p>
          <a:p>
            <a:pPr algn="l">
              <a:buFont typeface="Arial" panose="020B0604020202020204" pitchFamily="34" charset="0"/>
              <a:buChar char="•"/>
            </a:pPr>
            <a:r>
              <a:rPr lang="es-MX" b="0" i="0" dirty="0">
                <a:solidFill>
                  <a:srgbClr val="1F1F1F"/>
                </a:solidFill>
                <a:effectLst/>
                <a:latin typeface="var(--cds-font-family-source-sans-pro)"/>
              </a:rPr>
              <a:t>La </a:t>
            </a:r>
            <a:r>
              <a:rPr lang="es-MX" b="0" i="0" u="sng" dirty="0">
                <a:solidFill>
                  <a:srgbClr val="1F1F1F"/>
                </a:solidFill>
                <a:effectLst/>
                <a:latin typeface="var(--cds-font-family-source-sans-pro)"/>
                <a:hlinkClick r:id="rId3"/>
              </a:rPr>
              <a:t>Búsqueda de conjuntos de datos</a:t>
            </a:r>
            <a:r>
              <a:rPr lang="es-MX" b="0" i="0" dirty="0">
                <a:solidFill>
                  <a:srgbClr val="1F1F1F"/>
                </a:solidFill>
                <a:effectLst/>
                <a:latin typeface="var(--cds-font-family-source-sans-pro)"/>
              </a:rPr>
              <a:t> puede ayudarte a encontrar conjuntos de datos disponibles en línea mediante la búsqueda de palabras clave. </a:t>
            </a:r>
          </a:p>
          <a:p>
            <a:pPr algn="l">
              <a:buFont typeface="Arial" panose="020B0604020202020204" pitchFamily="34" charset="0"/>
              <a:buChar char="•"/>
            </a:pPr>
            <a:r>
              <a:rPr lang="es-MX" b="0" i="0" u="sng" dirty="0" err="1">
                <a:solidFill>
                  <a:srgbClr val="1F1F1F"/>
                </a:solidFill>
                <a:effectLst/>
                <a:latin typeface="var(--cds-font-family-source-sans-pro)"/>
                <a:hlinkClick r:id="rId4"/>
              </a:rPr>
              <a:t>Kaggle</a:t>
            </a:r>
            <a:r>
              <a:rPr lang="es-MX" b="0" i="0" dirty="0">
                <a:solidFill>
                  <a:srgbClr val="1F1F1F"/>
                </a:solidFill>
                <a:effectLst/>
                <a:latin typeface="var(--cds-font-family-source-sans-pro)"/>
              </a:rPr>
              <a:t> tiene una función de búsqueda de Datos abiertos que puede ayudarte a encontrar conjuntos de datos para practicar.</a:t>
            </a:r>
          </a:p>
          <a:p>
            <a:pPr algn="l">
              <a:buFont typeface="Arial" panose="020B0604020202020204" pitchFamily="34" charset="0"/>
              <a:buChar char="•"/>
            </a:pPr>
            <a:r>
              <a:rPr lang="es-MX" b="0" i="0" dirty="0">
                <a:solidFill>
                  <a:srgbClr val="1F1F1F"/>
                </a:solidFill>
                <a:effectLst/>
                <a:latin typeface="var(--cds-font-family-source-sans-pro)"/>
              </a:rPr>
              <a:t>Por último, </a:t>
            </a:r>
            <a:r>
              <a:rPr lang="es-MX" b="0" i="0" u="sng" dirty="0" err="1">
                <a:solidFill>
                  <a:srgbClr val="1F1F1F"/>
                </a:solidFill>
                <a:effectLst/>
                <a:latin typeface="var(--cds-font-family-source-sans-pro)"/>
                <a:hlinkClick r:id="rId5"/>
              </a:rPr>
              <a:t>BigQuery</a:t>
            </a:r>
            <a:r>
              <a:rPr lang="es-MX" b="0" i="0" dirty="0">
                <a:solidFill>
                  <a:srgbClr val="1F1F1F"/>
                </a:solidFill>
                <a:effectLst/>
                <a:latin typeface="var(--cds-font-family-source-sans-pro)"/>
              </a:rPr>
              <a:t> almacena más de 150 conjuntos de datos públicos a los que puedes acceder y utilizar. </a:t>
            </a:r>
          </a:p>
          <a:p>
            <a:pPr algn="l"/>
            <a:r>
              <a:rPr lang="es-MX" b="1" i="0" dirty="0">
                <a:solidFill>
                  <a:srgbClr val="1F1F1F"/>
                </a:solidFill>
                <a:effectLst/>
                <a:latin typeface="var(--cds-font-family-source-sans-pro)"/>
              </a:rPr>
              <a:t>Conjuntos de datos públicos sobre salud</a:t>
            </a:r>
          </a:p>
          <a:p>
            <a:pPr algn="l">
              <a:buFont typeface="+mj-lt"/>
              <a:buAutoNum type="arabicPeriod"/>
            </a:pPr>
            <a:r>
              <a:rPr lang="es-MX" b="0" i="0" u="sng" dirty="0">
                <a:solidFill>
                  <a:srgbClr val="1F1F1F"/>
                </a:solidFill>
                <a:effectLst/>
                <a:latin typeface="var(--cds-font-family-source-sans-pro)"/>
                <a:hlinkClick r:id="rId6"/>
              </a:rPr>
              <a:t>Datos del Observatorio Mundial de la Salud</a:t>
            </a:r>
            <a:r>
              <a:rPr lang="es-MX" b="0" i="0" dirty="0">
                <a:solidFill>
                  <a:srgbClr val="1F1F1F"/>
                </a:solidFill>
                <a:effectLst/>
                <a:latin typeface="var(--cds-font-family-source-sans-pro)"/>
              </a:rPr>
              <a:t>: Puedes buscar conjuntos de datos en esta página o explorar las colecciones de datos destacadas de la Organización Mundial de la Salud.  </a:t>
            </a:r>
          </a:p>
          <a:p>
            <a:pPr algn="l">
              <a:buFont typeface="+mj-lt"/>
              <a:buAutoNum type="arabicPeriod"/>
            </a:pPr>
            <a:r>
              <a:rPr lang="es-MX" b="0" i="0" u="sng" dirty="0">
                <a:solidFill>
                  <a:srgbClr val="1F1F1F"/>
                </a:solidFill>
                <a:effectLst/>
                <a:latin typeface="var(--cds-font-family-source-sans-pro)"/>
                <a:hlinkClick r:id="rId7"/>
              </a:rPr>
              <a:t>El conjunto de datos del Archivo de imágenes de cáncer (TCIA)</a:t>
            </a:r>
            <a:r>
              <a:rPr lang="es-MX" b="0" i="0" dirty="0">
                <a:solidFill>
                  <a:srgbClr val="1F1F1F"/>
                </a:solidFill>
                <a:effectLst/>
                <a:latin typeface="var(--cds-font-family-source-sans-pro)"/>
              </a:rPr>
              <a:t>: Al igual que el conjunto de datos anterior, estos datos están almacenados en los conjuntos de datos públicos de Google Cloud y puedes cargarlos a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a:t>
            </a:r>
          </a:p>
          <a:p>
            <a:pPr algn="l">
              <a:buFont typeface="+mj-lt"/>
              <a:buAutoNum type="arabicPeriod"/>
            </a:pPr>
            <a:r>
              <a:rPr lang="es-MX" b="0" i="0" u="sng" dirty="0">
                <a:solidFill>
                  <a:srgbClr val="1F1F1F"/>
                </a:solidFill>
                <a:effectLst/>
                <a:latin typeface="var(--cds-font-family-source-sans-pro)"/>
                <a:hlinkClick r:id="rId8"/>
              </a:rPr>
              <a:t>1000 genomas</a:t>
            </a:r>
            <a:r>
              <a:rPr lang="es-MX" b="0" i="0" dirty="0">
                <a:solidFill>
                  <a:srgbClr val="1F1F1F"/>
                </a:solidFill>
                <a:effectLst/>
                <a:latin typeface="var(--cds-font-family-source-sans-pro)"/>
              </a:rPr>
              <a:t>: Este es otro conjunto de datos de los recursos públicos de la Google Cloud que puedes cargar a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 </a:t>
            </a:r>
          </a:p>
          <a:p>
            <a:endParaRPr lang="es-MX" dirty="0"/>
          </a:p>
        </p:txBody>
      </p:sp>
    </p:spTree>
    <p:extLst>
      <p:ext uri="{BB962C8B-B14F-4D97-AF65-F5344CB8AC3E}">
        <p14:creationId xmlns:p14="http://schemas.microsoft.com/office/powerpoint/2010/main" val="20322632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6367F33-1DA2-9718-C3CA-FE8A87B29899}"/>
              </a:ext>
            </a:extLst>
          </p:cNvPr>
          <p:cNvSpPr>
            <a:spLocks noGrp="1"/>
          </p:cNvSpPr>
          <p:nvPr>
            <p:ph idx="1"/>
          </p:nvPr>
        </p:nvSpPr>
        <p:spPr>
          <a:xfrm>
            <a:off x="838200" y="872836"/>
            <a:ext cx="10515600" cy="5304127"/>
          </a:xfrm>
        </p:spPr>
        <p:txBody>
          <a:bodyPr>
            <a:normAutofit fontScale="85000" lnSpcReduction="20000"/>
          </a:bodyPr>
          <a:lstStyle/>
          <a:p>
            <a:pPr algn="l"/>
            <a:r>
              <a:rPr lang="es-MX" b="1" i="0" dirty="0">
                <a:solidFill>
                  <a:srgbClr val="1F1F1F"/>
                </a:solidFill>
                <a:effectLst/>
                <a:latin typeface="var(--cds-font-family-source-sans-pro)"/>
              </a:rPr>
              <a:t>Conjuntos de datos públicos sobre el clima</a:t>
            </a:r>
          </a:p>
          <a:p>
            <a:pPr algn="l">
              <a:buFont typeface="+mj-lt"/>
              <a:buAutoNum type="arabicPeriod"/>
            </a:pPr>
            <a:r>
              <a:rPr lang="es-MX" b="0" i="0" u="sng" dirty="0">
                <a:solidFill>
                  <a:srgbClr val="1F1F1F"/>
                </a:solidFill>
                <a:effectLst/>
                <a:latin typeface="var(--cds-font-family-source-sans-pro)"/>
                <a:hlinkClick r:id="rId2"/>
              </a:rPr>
              <a:t>Centro Nacional de Datos Climáticos</a:t>
            </a:r>
            <a:r>
              <a:rPr lang="es-MX" b="0" i="0" dirty="0">
                <a:solidFill>
                  <a:srgbClr val="1F1F1F"/>
                </a:solidFill>
                <a:effectLst/>
                <a:latin typeface="var(--cds-font-family-source-sans-pro)"/>
              </a:rPr>
              <a:t>: La página de enlaces rápidos del Centro Nacional de Datos Climáticos (NCDC) tiene una selección de conjuntos de datos que puedes explorar. </a:t>
            </a:r>
          </a:p>
          <a:p>
            <a:pPr algn="l">
              <a:buFont typeface="+mj-lt"/>
              <a:buAutoNum type="arabicPeriod"/>
            </a:pPr>
            <a:r>
              <a:rPr lang="es-MX" b="0" i="0" u="sng" dirty="0">
                <a:solidFill>
                  <a:srgbClr val="1F1F1F"/>
                </a:solidFill>
                <a:effectLst/>
                <a:latin typeface="var(--cds-font-family-source-sans-pro)"/>
                <a:hlinkClick r:id="rId3"/>
              </a:rPr>
              <a:t>Galería del conjunto de datos públicos de la Asociación Nacional de Asuntos Oceánicos y Atmosféricos</a:t>
            </a:r>
            <a:r>
              <a:rPr lang="es-MX" b="0" i="0" dirty="0">
                <a:solidFill>
                  <a:srgbClr val="1F1F1F"/>
                </a:solidFill>
                <a:effectLst/>
                <a:latin typeface="var(--cds-font-family-source-sans-pro)"/>
              </a:rPr>
              <a:t>: La Galería del conjunto de datos públicos de la Asociación Nacional de Asuntos Oceánicos y Atmosféricos (NOAA) contiene una colección de conjuntos de datos que puedes consultar.</a:t>
            </a:r>
          </a:p>
          <a:p>
            <a:pPr algn="l"/>
            <a:r>
              <a:rPr lang="es-MX" b="1" i="0" dirty="0">
                <a:solidFill>
                  <a:srgbClr val="1F1F1F"/>
                </a:solidFill>
                <a:effectLst/>
                <a:latin typeface="var(--cds-font-family-source-sans-pro)"/>
              </a:rPr>
              <a:t>Conjuntos de datos públicos sobre política y sociedad</a:t>
            </a:r>
          </a:p>
          <a:p>
            <a:pPr algn="l">
              <a:buFont typeface="+mj-lt"/>
              <a:buAutoNum type="arabicPeriod"/>
            </a:pPr>
            <a:r>
              <a:rPr lang="es-MX" b="0" i="0" u="sng" dirty="0">
                <a:solidFill>
                  <a:srgbClr val="1F1F1F"/>
                </a:solidFill>
                <a:effectLst/>
                <a:latin typeface="var(--cds-font-family-source-sans-pro)"/>
                <a:hlinkClick r:id="rId4"/>
              </a:rPr>
              <a:t>El Estado de la infancia a nivel mundial de UNICEF</a:t>
            </a:r>
            <a:r>
              <a:rPr lang="es-MX" b="0" i="0" dirty="0">
                <a:solidFill>
                  <a:srgbClr val="1F1F1F"/>
                </a:solidFill>
                <a:effectLst/>
                <a:latin typeface="var(--cds-font-family-source-sans-pro)"/>
              </a:rPr>
              <a:t>: El conjunto de datos de UNICEF incluye una colección de tablas que puedes descargar.</a:t>
            </a:r>
          </a:p>
          <a:p>
            <a:pPr algn="l">
              <a:buFont typeface="+mj-lt"/>
              <a:buAutoNum type="arabicPeriod"/>
            </a:pPr>
            <a:r>
              <a:rPr lang="es-MX" b="0" i="0" u="sng" dirty="0">
                <a:solidFill>
                  <a:srgbClr val="1F1F1F"/>
                </a:solidFill>
                <a:effectLst/>
                <a:latin typeface="var(--cds-font-family-source-sans-pro)"/>
                <a:hlinkClick r:id="rId5"/>
              </a:rPr>
              <a:t>Estadísticas del mercado laboral de la Encuesta continua de población</a:t>
            </a:r>
            <a:r>
              <a:rPr lang="es-MX" b="0" i="0" dirty="0">
                <a:solidFill>
                  <a:srgbClr val="1F1F1F"/>
                </a:solidFill>
                <a:effectLst/>
                <a:latin typeface="var(--cds-font-family-source-sans-pro)"/>
              </a:rPr>
              <a:t>: Esta página contiene enlaces hacia muchos conjuntos de datos disponibles que puedes explorar.</a:t>
            </a:r>
          </a:p>
          <a:p>
            <a:pPr algn="l">
              <a:buFont typeface="+mj-lt"/>
              <a:buAutoNum type="arabicPeriod"/>
            </a:pPr>
            <a:r>
              <a:rPr lang="es-MX" b="0" i="0" u="sng" dirty="0">
                <a:solidFill>
                  <a:srgbClr val="1F1F1F"/>
                </a:solidFill>
                <a:effectLst/>
                <a:latin typeface="var(--cds-font-family-source-sans-pro)"/>
                <a:hlinkClick r:id="rId6"/>
              </a:rPr>
              <a:t>El proyecto abierto sobre mantenimiento del orden en Stanford</a:t>
            </a:r>
            <a:r>
              <a:rPr lang="es-MX" b="0" i="0" dirty="0">
                <a:solidFill>
                  <a:srgbClr val="1F1F1F"/>
                </a:solidFill>
                <a:effectLst/>
                <a:latin typeface="var(--cds-font-family-source-sans-pro)"/>
              </a:rPr>
              <a:t>: Puedes descargar este conjunto de datos como un archivo .CSV para tu propio uso.</a:t>
            </a:r>
          </a:p>
          <a:p>
            <a:endParaRPr lang="es-MX" dirty="0"/>
          </a:p>
        </p:txBody>
      </p:sp>
    </p:spTree>
    <p:extLst>
      <p:ext uri="{BB962C8B-B14F-4D97-AF65-F5344CB8AC3E}">
        <p14:creationId xmlns:p14="http://schemas.microsoft.com/office/powerpoint/2010/main" val="1883026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0E29D1B-DCDD-8484-A7B7-C9FB1346D8E4}"/>
              </a:ext>
            </a:extLst>
          </p:cNvPr>
          <p:cNvPicPr>
            <a:picLocks noChangeAspect="1"/>
          </p:cNvPicPr>
          <p:nvPr/>
        </p:nvPicPr>
        <p:blipFill rotWithShape="1">
          <a:blip r:embed="rId2"/>
          <a:srcRect l="3984" t="7479" r="41172" b="7270"/>
          <a:stretch/>
        </p:blipFill>
        <p:spPr>
          <a:xfrm>
            <a:off x="555047" y="320386"/>
            <a:ext cx="4834370" cy="4224909"/>
          </a:xfrm>
          <a:prstGeom prst="rect">
            <a:avLst/>
          </a:prstGeom>
        </p:spPr>
      </p:pic>
      <p:pic>
        <p:nvPicPr>
          <p:cNvPr id="13" name="Imagen 12">
            <a:extLst>
              <a:ext uri="{FF2B5EF4-FFF2-40B4-BE49-F238E27FC236}">
                <a16:creationId xmlns:a16="http://schemas.microsoft.com/office/drawing/2014/main" id="{8712AE3A-52BA-F5A3-5BD5-86760D9A3AF3}"/>
              </a:ext>
            </a:extLst>
          </p:cNvPr>
          <p:cNvPicPr>
            <a:picLocks noChangeAspect="1"/>
          </p:cNvPicPr>
          <p:nvPr/>
        </p:nvPicPr>
        <p:blipFill rotWithShape="1">
          <a:blip r:embed="rId3"/>
          <a:srcRect l="4552" t="8262" r="19205" b="8465"/>
          <a:stretch/>
        </p:blipFill>
        <p:spPr>
          <a:xfrm>
            <a:off x="4871544" y="2312704"/>
            <a:ext cx="7059077" cy="4334741"/>
          </a:xfrm>
          <a:prstGeom prst="rect">
            <a:avLst/>
          </a:prstGeom>
        </p:spPr>
      </p:pic>
    </p:spTree>
    <p:extLst>
      <p:ext uri="{BB962C8B-B14F-4D97-AF65-F5344CB8AC3E}">
        <p14:creationId xmlns:p14="http://schemas.microsoft.com/office/powerpoint/2010/main" val="29038868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9C24765-61AC-C4DF-2EE6-E929E1629453}"/>
              </a:ext>
            </a:extLst>
          </p:cNvPr>
          <p:cNvPicPr>
            <a:picLocks noChangeAspect="1"/>
          </p:cNvPicPr>
          <p:nvPr/>
        </p:nvPicPr>
        <p:blipFill>
          <a:blip r:embed="rId2"/>
          <a:stretch>
            <a:fillRect/>
          </a:stretch>
        </p:blipFill>
        <p:spPr>
          <a:xfrm>
            <a:off x="261071" y="287914"/>
            <a:ext cx="6238875" cy="1571625"/>
          </a:xfrm>
          <a:prstGeom prst="rect">
            <a:avLst/>
          </a:prstGeom>
        </p:spPr>
      </p:pic>
      <p:pic>
        <p:nvPicPr>
          <p:cNvPr id="9" name="Imagen 8">
            <a:extLst>
              <a:ext uri="{FF2B5EF4-FFF2-40B4-BE49-F238E27FC236}">
                <a16:creationId xmlns:a16="http://schemas.microsoft.com/office/drawing/2014/main" id="{B4214526-0180-6570-4E99-35BF6AEE6A8C}"/>
              </a:ext>
            </a:extLst>
          </p:cNvPr>
          <p:cNvPicPr>
            <a:picLocks noChangeAspect="1"/>
          </p:cNvPicPr>
          <p:nvPr/>
        </p:nvPicPr>
        <p:blipFill>
          <a:blip r:embed="rId3"/>
          <a:stretch>
            <a:fillRect/>
          </a:stretch>
        </p:blipFill>
        <p:spPr>
          <a:xfrm>
            <a:off x="5283777" y="2055235"/>
            <a:ext cx="6362700" cy="1666875"/>
          </a:xfrm>
          <a:prstGeom prst="rect">
            <a:avLst/>
          </a:prstGeom>
        </p:spPr>
      </p:pic>
      <p:pic>
        <p:nvPicPr>
          <p:cNvPr id="11" name="Imagen 10">
            <a:extLst>
              <a:ext uri="{FF2B5EF4-FFF2-40B4-BE49-F238E27FC236}">
                <a16:creationId xmlns:a16="http://schemas.microsoft.com/office/drawing/2014/main" id="{15FC9151-CF20-A7B0-2A47-06492F0312A4}"/>
              </a:ext>
            </a:extLst>
          </p:cNvPr>
          <p:cNvPicPr>
            <a:picLocks noChangeAspect="1"/>
          </p:cNvPicPr>
          <p:nvPr/>
        </p:nvPicPr>
        <p:blipFill>
          <a:blip r:embed="rId4"/>
          <a:stretch>
            <a:fillRect/>
          </a:stretch>
        </p:blipFill>
        <p:spPr>
          <a:xfrm>
            <a:off x="1449532" y="2612447"/>
            <a:ext cx="2476500" cy="552450"/>
          </a:xfrm>
          <a:prstGeom prst="rect">
            <a:avLst/>
          </a:prstGeom>
        </p:spPr>
      </p:pic>
      <p:sp>
        <p:nvSpPr>
          <p:cNvPr id="12" name="CuadroTexto 11">
            <a:extLst>
              <a:ext uri="{FF2B5EF4-FFF2-40B4-BE49-F238E27FC236}">
                <a16:creationId xmlns:a16="http://schemas.microsoft.com/office/drawing/2014/main" id="{BC197695-D345-E76B-68FB-B4C96447EFE0}"/>
              </a:ext>
            </a:extLst>
          </p:cNvPr>
          <p:cNvSpPr txBox="1"/>
          <p:nvPr/>
        </p:nvSpPr>
        <p:spPr>
          <a:xfrm>
            <a:off x="1106632" y="4647336"/>
            <a:ext cx="5638800" cy="1477328"/>
          </a:xfrm>
          <a:prstGeom prst="rect">
            <a:avLst/>
          </a:prstGeom>
          <a:noFill/>
        </p:spPr>
        <p:txBody>
          <a:bodyPr wrap="square" rtlCol="0">
            <a:spAutoFit/>
          </a:bodyPr>
          <a:lstStyle/>
          <a:p>
            <a:pPr marL="285750" indent="-285750">
              <a:buFont typeface="Arial" panose="020B0604020202020204" pitchFamily="34" charset="0"/>
              <a:buChar char="•"/>
            </a:pPr>
            <a:r>
              <a:rPr lang="es-MX" b="1" dirty="0">
                <a:solidFill>
                  <a:srgbClr val="0070C0"/>
                </a:solidFill>
                <a:effectLst/>
                <a:latin typeface="unset"/>
              </a:rPr>
              <a:t>Ordenación de los datos (</a:t>
            </a:r>
            <a:r>
              <a:rPr lang="es-MX" b="1" i="0" dirty="0">
                <a:solidFill>
                  <a:srgbClr val="1F1F1F"/>
                </a:solidFill>
                <a:effectLst/>
                <a:latin typeface="unset"/>
              </a:rPr>
              <a:t>Ordenar por</a:t>
            </a:r>
            <a:r>
              <a:rPr lang="es-MX" b="1" dirty="0">
                <a:solidFill>
                  <a:srgbClr val="0070C0"/>
                </a:solidFill>
                <a:effectLst/>
                <a:latin typeface="unset"/>
              </a:rPr>
              <a:t>)</a:t>
            </a:r>
            <a:endParaRPr lang="es-MX" b="1" dirty="0">
              <a:solidFill>
                <a:srgbClr val="0070C0"/>
              </a:solidFill>
              <a:latin typeface="var(--cds-font-family-source-sans-pro)"/>
            </a:endParaRPr>
          </a:p>
          <a:p>
            <a:pPr marL="285750" indent="-285750">
              <a:buFont typeface="Arial" panose="020B0604020202020204" pitchFamily="34" charset="0"/>
              <a:buChar char="•"/>
            </a:pPr>
            <a:r>
              <a:rPr lang="es-MX" b="1" dirty="0">
                <a:solidFill>
                  <a:srgbClr val="0070C0"/>
                </a:solidFill>
                <a:effectLst/>
                <a:latin typeface="unset"/>
              </a:rPr>
              <a:t>Eliminación de datos incorrectos (</a:t>
            </a:r>
            <a:r>
              <a:rPr lang="es-MX" b="1" i="0" dirty="0">
                <a:solidFill>
                  <a:srgbClr val="1F1F1F"/>
                </a:solidFill>
                <a:effectLst/>
                <a:latin typeface="Source Sans Pro" panose="020B0503030403020204" pitchFamily="34" charset="0"/>
              </a:rPr>
              <a:t>Crear un filtro</a:t>
            </a:r>
            <a:r>
              <a:rPr lang="es-MX" b="1" dirty="0">
                <a:solidFill>
                  <a:srgbClr val="0070C0"/>
                </a:solidFill>
                <a:effectLst/>
                <a:latin typeface="unset"/>
              </a:rPr>
              <a:t>)</a:t>
            </a:r>
            <a:endParaRPr lang="es-MX" b="1" dirty="0">
              <a:solidFill>
                <a:srgbClr val="0070C0"/>
              </a:solidFill>
              <a:latin typeface="var(--cds-font-family-source-sans-pro)"/>
            </a:endParaRPr>
          </a:p>
          <a:p>
            <a:pPr marL="285750" indent="-285750">
              <a:buFont typeface="Arial" panose="020B0604020202020204" pitchFamily="34" charset="0"/>
              <a:buChar char="•"/>
            </a:pPr>
            <a:r>
              <a:rPr lang="es-MX" b="1" dirty="0">
                <a:solidFill>
                  <a:srgbClr val="0070C0"/>
                </a:solidFill>
                <a:effectLst/>
                <a:latin typeface="unset"/>
              </a:rPr>
              <a:t>Completar los datos faltantes (</a:t>
            </a:r>
            <a:r>
              <a:rPr lang="es-MX" b="1" i="0" dirty="0">
                <a:solidFill>
                  <a:srgbClr val="1F1F1F"/>
                </a:solidFill>
                <a:effectLst/>
                <a:latin typeface="Source Sans Pro" panose="020B0503030403020204" pitchFamily="34" charset="0"/>
              </a:rPr>
              <a:t>Crear un filtro</a:t>
            </a:r>
            <a:r>
              <a:rPr lang="es-MX" b="1" dirty="0">
                <a:solidFill>
                  <a:srgbClr val="0070C0"/>
                </a:solidFill>
                <a:effectLst/>
                <a:latin typeface="unset"/>
              </a:rPr>
              <a:t>)</a:t>
            </a:r>
            <a:endParaRPr lang="es-MX" b="1" dirty="0">
              <a:solidFill>
                <a:srgbClr val="0070C0"/>
              </a:solidFill>
              <a:effectLst/>
              <a:latin typeface="var(--cds-font-family-source-sans-pro)"/>
            </a:endParaRPr>
          </a:p>
          <a:p>
            <a:pPr marL="285750" indent="-285750">
              <a:buFont typeface="Arial" panose="020B0604020202020204" pitchFamily="34" charset="0"/>
              <a:buChar char="•"/>
            </a:pPr>
            <a:r>
              <a:rPr lang="es-MX" b="1" dirty="0">
                <a:solidFill>
                  <a:srgbClr val="0070C0"/>
                </a:solidFill>
                <a:effectLst/>
                <a:latin typeface="unset"/>
              </a:rPr>
              <a:t>Conversión de los datos (</a:t>
            </a:r>
            <a:r>
              <a:rPr lang="es-MX" b="1" i="0" dirty="0">
                <a:solidFill>
                  <a:srgbClr val="1F1F1F"/>
                </a:solidFill>
                <a:effectLst/>
                <a:latin typeface="Source Sans Pro" panose="020B0503030403020204" pitchFamily="34" charset="0"/>
              </a:rPr>
              <a:t>Buscar y reemplazar</a:t>
            </a:r>
            <a:r>
              <a:rPr lang="es-MX" b="1" dirty="0">
                <a:solidFill>
                  <a:srgbClr val="0070C0"/>
                </a:solidFill>
                <a:effectLst/>
                <a:latin typeface="unset"/>
              </a:rPr>
              <a:t>)</a:t>
            </a:r>
            <a:endParaRPr lang="es-MX" b="1" dirty="0">
              <a:solidFill>
                <a:srgbClr val="0070C0"/>
              </a:solidFill>
              <a:effectLst/>
              <a:latin typeface="var(--cds-font-family-source-sans-pro)"/>
            </a:endParaRPr>
          </a:p>
          <a:p>
            <a:pPr marL="285750" indent="-285750">
              <a:buFont typeface="Arial" panose="020B0604020202020204" pitchFamily="34" charset="0"/>
              <a:buChar char="•"/>
            </a:pPr>
            <a:endParaRPr lang="es-MX" b="1" dirty="0">
              <a:solidFill>
                <a:srgbClr val="0070C0"/>
              </a:solidFill>
            </a:endParaRPr>
          </a:p>
        </p:txBody>
      </p:sp>
    </p:spTree>
    <p:extLst>
      <p:ext uri="{BB962C8B-B14F-4D97-AF65-F5344CB8AC3E}">
        <p14:creationId xmlns:p14="http://schemas.microsoft.com/office/powerpoint/2010/main" val="156505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readsheets vs databases infographic">
            <a:extLst>
              <a:ext uri="{FF2B5EF4-FFF2-40B4-BE49-F238E27FC236}">
                <a16:creationId xmlns:a16="http://schemas.microsoft.com/office/drawing/2014/main" id="{2757E6F3-7E3D-4ACE-873E-36F9194C08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9" y="323963"/>
            <a:ext cx="11868141" cy="6210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4034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is the Difference Between Spreadsheet and Database - Pediaa.Com">
            <a:extLst>
              <a:ext uri="{FF2B5EF4-FFF2-40B4-BE49-F238E27FC236}">
                <a16:creationId xmlns:a16="http://schemas.microsoft.com/office/drawing/2014/main" id="{510E4695-7395-D922-3B9B-16E4583D6E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184"/>
          <a:stretch/>
        </p:blipFill>
        <p:spPr bwMode="auto">
          <a:xfrm>
            <a:off x="2146678" y="0"/>
            <a:ext cx="7898643" cy="6715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84829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0AEAEF8-3D97-A862-E32A-CABB286137B5}"/>
              </a:ext>
            </a:extLst>
          </p:cNvPr>
          <p:cNvPicPr>
            <a:picLocks noChangeAspect="1"/>
          </p:cNvPicPr>
          <p:nvPr/>
        </p:nvPicPr>
        <p:blipFill>
          <a:blip r:embed="rId2"/>
          <a:stretch>
            <a:fillRect/>
          </a:stretch>
        </p:blipFill>
        <p:spPr>
          <a:xfrm>
            <a:off x="806160" y="417785"/>
            <a:ext cx="2089439" cy="1224844"/>
          </a:xfrm>
          <a:prstGeom prst="rect">
            <a:avLst/>
          </a:prstGeom>
        </p:spPr>
      </p:pic>
      <p:pic>
        <p:nvPicPr>
          <p:cNvPr id="7" name="Imagen 6">
            <a:extLst>
              <a:ext uri="{FF2B5EF4-FFF2-40B4-BE49-F238E27FC236}">
                <a16:creationId xmlns:a16="http://schemas.microsoft.com/office/drawing/2014/main" id="{4444CADF-E244-704F-E281-6984AB4F38F9}"/>
              </a:ext>
            </a:extLst>
          </p:cNvPr>
          <p:cNvPicPr>
            <a:picLocks noChangeAspect="1"/>
          </p:cNvPicPr>
          <p:nvPr/>
        </p:nvPicPr>
        <p:blipFill>
          <a:blip r:embed="rId3"/>
          <a:stretch>
            <a:fillRect/>
          </a:stretch>
        </p:blipFill>
        <p:spPr>
          <a:xfrm>
            <a:off x="4017817" y="423429"/>
            <a:ext cx="4705350" cy="1219200"/>
          </a:xfrm>
          <a:prstGeom prst="rect">
            <a:avLst/>
          </a:prstGeom>
        </p:spPr>
      </p:pic>
      <p:sp>
        <p:nvSpPr>
          <p:cNvPr id="8" name="Abrir llave 7">
            <a:extLst>
              <a:ext uri="{FF2B5EF4-FFF2-40B4-BE49-F238E27FC236}">
                <a16:creationId xmlns:a16="http://schemas.microsoft.com/office/drawing/2014/main" id="{2A51107F-C11C-0D00-1836-D99F96B1FE63}"/>
              </a:ext>
            </a:extLst>
          </p:cNvPr>
          <p:cNvSpPr/>
          <p:nvPr/>
        </p:nvSpPr>
        <p:spPr>
          <a:xfrm>
            <a:off x="3702627" y="347870"/>
            <a:ext cx="210415" cy="13417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cxnSp>
        <p:nvCxnSpPr>
          <p:cNvPr id="10" name="Conector recto de flecha 9">
            <a:extLst>
              <a:ext uri="{FF2B5EF4-FFF2-40B4-BE49-F238E27FC236}">
                <a16:creationId xmlns:a16="http://schemas.microsoft.com/office/drawing/2014/main" id="{32C3652B-D253-CE4E-8E15-C6AD5B251A2C}"/>
              </a:ext>
            </a:extLst>
          </p:cNvPr>
          <p:cNvCxnSpPr>
            <a:cxnSpLocks/>
            <a:endCxn id="8" idx="1"/>
          </p:cNvCxnSpPr>
          <p:nvPr/>
        </p:nvCxnSpPr>
        <p:spPr>
          <a:xfrm>
            <a:off x="2817234" y="723579"/>
            <a:ext cx="885393" cy="295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705EE5FB-48F9-6045-40D2-BAAF676828F2}"/>
              </a:ext>
            </a:extLst>
          </p:cNvPr>
          <p:cNvPicPr>
            <a:picLocks noChangeAspect="1"/>
          </p:cNvPicPr>
          <p:nvPr/>
        </p:nvPicPr>
        <p:blipFill>
          <a:blip r:embed="rId4"/>
          <a:stretch>
            <a:fillRect/>
          </a:stretch>
        </p:blipFill>
        <p:spPr>
          <a:xfrm>
            <a:off x="3610407" y="1920586"/>
            <a:ext cx="4267200" cy="1409700"/>
          </a:xfrm>
          <a:prstGeom prst="rect">
            <a:avLst/>
          </a:prstGeom>
        </p:spPr>
      </p:pic>
      <p:sp>
        <p:nvSpPr>
          <p:cNvPr id="16" name="Abrir llave 15">
            <a:extLst>
              <a:ext uri="{FF2B5EF4-FFF2-40B4-BE49-F238E27FC236}">
                <a16:creationId xmlns:a16="http://schemas.microsoft.com/office/drawing/2014/main" id="{AD244018-FCF6-62ED-EAE6-DC413BD027A0}"/>
              </a:ext>
            </a:extLst>
          </p:cNvPr>
          <p:cNvSpPr/>
          <p:nvPr/>
        </p:nvSpPr>
        <p:spPr>
          <a:xfrm>
            <a:off x="3458007" y="1988544"/>
            <a:ext cx="152400" cy="13417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cxnSp>
        <p:nvCxnSpPr>
          <p:cNvPr id="17" name="Conector recto de flecha 16">
            <a:extLst>
              <a:ext uri="{FF2B5EF4-FFF2-40B4-BE49-F238E27FC236}">
                <a16:creationId xmlns:a16="http://schemas.microsoft.com/office/drawing/2014/main" id="{111B4FDA-3BE0-6B79-4075-E7738D8F14E8}"/>
              </a:ext>
            </a:extLst>
          </p:cNvPr>
          <p:cNvCxnSpPr>
            <a:cxnSpLocks/>
          </p:cNvCxnSpPr>
          <p:nvPr/>
        </p:nvCxnSpPr>
        <p:spPr>
          <a:xfrm>
            <a:off x="1928378" y="1495649"/>
            <a:ext cx="1382858" cy="11637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a:extLst>
              <a:ext uri="{FF2B5EF4-FFF2-40B4-BE49-F238E27FC236}">
                <a16:creationId xmlns:a16="http://schemas.microsoft.com/office/drawing/2014/main" id="{A4A487C5-3177-5D93-6F88-59B8935F714D}"/>
              </a:ext>
            </a:extLst>
          </p:cNvPr>
          <p:cNvSpPr txBox="1"/>
          <p:nvPr/>
        </p:nvSpPr>
        <p:spPr>
          <a:xfrm>
            <a:off x="806160" y="4103096"/>
            <a:ext cx="6572684" cy="2031325"/>
          </a:xfrm>
          <a:prstGeom prst="rect">
            <a:avLst/>
          </a:prstGeom>
          <a:noFill/>
        </p:spPr>
        <p:txBody>
          <a:bodyPr wrap="square" rtlCol="0">
            <a:spAutoFit/>
          </a:bodyPr>
          <a:lstStyle/>
          <a:p>
            <a:r>
              <a:rPr lang="es-MX" b="1" dirty="0">
                <a:solidFill>
                  <a:srgbClr val="0070C0"/>
                </a:solidFill>
              </a:rPr>
              <a:t>BIGQUERY</a:t>
            </a:r>
          </a:p>
          <a:p>
            <a:endParaRPr lang="es-MX" b="1" dirty="0">
              <a:solidFill>
                <a:srgbClr val="0070C0"/>
              </a:solidFill>
              <a:hlinkClick r:id="rId5"/>
            </a:endParaRPr>
          </a:p>
          <a:p>
            <a:r>
              <a:rPr lang="es-MX" b="1" dirty="0">
                <a:solidFill>
                  <a:srgbClr val="0070C0"/>
                </a:solidFill>
                <a:hlinkClick r:id="rId5"/>
              </a:rPr>
              <a:t>https://console.cloud.google.com/bigquery?hl=es-419&amp;project=proj1-409300&amp;ws=!1m0</a:t>
            </a:r>
            <a:endParaRPr lang="es-MX" b="1" dirty="0">
              <a:solidFill>
                <a:srgbClr val="0070C0"/>
              </a:solidFill>
            </a:endParaRPr>
          </a:p>
          <a:p>
            <a:endParaRPr lang="es-MX" b="1" dirty="0">
              <a:solidFill>
                <a:srgbClr val="0070C0"/>
              </a:solidFill>
            </a:endParaRPr>
          </a:p>
          <a:p>
            <a:pPr marL="285750" indent="-285750">
              <a:buFont typeface="Arial" panose="020B0604020202020204" pitchFamily="34" charset="0"/>
              <a:buChar char="•"/>
            </a:pPr>
            <a:r>
              <a:rPr lang="es-MX" b="1" dirty="0">
                <a:solidFill>
                  <a:srgbClr val="0070C0"/>
                </a:solidFill>
              </a:rPr>
              <a:t>Agregar +</a:t>
            </a:r>
          </a:p>
          <a:p>
            <a:pPr marL="285750" indent="-285750">
              <a:buFont typeface="Arial" panose="020B0604020202020204" pitchFamily="34" charset="0"/>
              <a:buChar char="•"/>
            </a:pPr>
            <a:r>
              <a:rPr lang="es-MX" b="1" dirty="0">
                <a:solidFill>
                  <a:srgbClr val="0070C0"/>
                </a:solidFill>
              </a:rPr>
              <a:t>Conjuntos de datos </a:t>
            </a:r>
            <a:r>
              <a:rPr lang="es-MX" b="1" dirty="0" err="1">
                <a:solidFill>
                  <a:srgbClr val="0070C0"/>
                </a:solidFill>
              </a:rPr>
              <a:t>publicos</a:t>
            </a:r>
            <a:endParaRPr lang="es-MX" b="1" dirty="0">
              <a:solidFill>
                <a:srgbClr val="0070C0"/>
              </a:solidFill>
            </a:endParaRPr>
          </a:p>
        </p:txBody>
      </p:sp>
    </p:spTree>
    <p:extLst>
      <p:ext uri="{BB962C8B-B14F-4D97-AF65-F5344CB8AC3E}">
        <p14:creationId xmlns:p14="http://schemas.microsoft.com/office/powerpoint/2010/main" val="595787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7358F0B-32C3-8D33-C79D-111DFFE88941}"/>
              </a:ext>
            </a:extLst>
          </p:cNvPr>
          <p:cNvSpPr>
            <a:spLocks noGrp="1"/>
          </p:cNvSpPr>
          <p:nvPr>
            <p:ph idx="1"/>
          </p:nvPr>
        </p:nvSpPr>
        <p:spPr>
          <a:xfrm>
            <a:off x="734291" y="484909"/>
            <a:ext cx="10619509" cy="5985164"/>
          </a:xfrm>
        </p:spPr>
        <p:txBody>
          <a:bodyPr>
            <a:normAutofit fontScale="85000" lnSpcReduction="20000"/>
          </a:bodyPr>
          <a:lstStyle/>
          <a:p>
            <a:pPr marL="0" indent="0">
              <a:buNone/>
            </a:pPr>
            <a:r>
              <a:rPr lang="es-MX" b="0" i="0" u="sng" dirty="0" err="1">
                <a:solidFill>
                  <a:srgbClr val="1F1F1F"/>
                </a:solidFill>
                <a:effectLst/>
                <a:latin typeface="Source Sans Pro" panose="020B0503030403020204" pitchFamily="34" charset="0"/>
                <a:hlinkClick r:id="rId2"/>
              </a:rPr>
              <a:t>BigQuery</a:t>
            </a:r>
            <a:r>
              <a:rPr lang="es-MX" b="0" i="0" dirty="0">
                <a:solidFill>
                  <a:srgbClr val="1F1F1F"/>
                </a:solidFill>
                <a:effectLst/>
                <a:latin typeface="Source Sans Pro" panose="020B0503030403020204" pitchFamily="34" charset="0"/>
              </a:rPr>
              <a:t> es un depósito de datos en Google Cloud que los analistas de datos pueden utilizar para realizar consultas, filtrar conjuntos de datos grandes, agregar resultados y realizar operaciones complejas. </a:t>
            </a:r>
          </a:p>
          <a:p>
            <a:pPr marL="0" indent="0" algn="l">
              <a:buNone/>
            </a:pPr>
            <a:r>
              <a:rPr lang="es-MX" b="0" i="0" dirty="0">
                <a:solidFill>
                  <a:srgbClr val="1F1F1F"/>
                </a:solidFill>
                <a:effectLst/>
                <a:latin typeface="var(--cds-font-family-source-sans-pro)"/>
              </a:rPr>
              <a:t>Hay dos tipos de cuentas diferentes: espacio aislado y prueba gratuita. Una cuenta de espacio aislado te permite practicar consultas y explorar conjuntos de datos públicos de forma gratuita, pero tiene </a:t>
            </a:r>
            <a:r>
              <a:rPr lang="es-MX" b="0" i="0" u="sng" dirty="0">
                <a:solidFill>
                  <a:srgbClr val="1F1F1F"/>
                </a:solidFill>
                <a:effectLst/>
                <a:latin typeface="var(--cds-font-family-source-sans-pro)"/>
                <a:hlinkClick r:id="rId3"/>
              </a:rPr>
              <a:t>restricciones</a:t>
            </a:r>
            <a:r>
              <a:rPr lang="es-MX" b="0" i="0" dirty="0">
                <a:solidFill>
                  <a:srgbClr val="1F1F1F"/>
                </a:solidFill>
                <a:effectLst/>
                <a:latin typeface="var(--cds-font-family-source-sans-pro)"/>
              </a:rPr>
              <a:t> adicionales además de los </a:t>
            </a:r>
            <a:r>
              <a:rPr lang="es-MX" b="0" i="0" u="sng" dirty="0">
                <a:solidFill>
                  <a:srgbClr val="1F1F1F"/>
                </a:solidFill>
                <a:effectLst/>
                <a:latin typeface="var(--cds-font-family-source-sans-pro)"/>
                <a:hlinkClick r:id="rId4"/>
              </a:rPr>
              <a:t>cupos estándares y los límites</a:t>
            </a:r>
            <a:r>
              <a:rPr lang="es-MX" b="0" i="0" dirty="0">
                <a:solidFill>
                  <a:srgbClr val="1F1F1F"/>
                </a:solidFill>
                <a:effectLst/>
                <a:latin typeface="var(--cds-font-family-source-sans-pro)"/>
              </a:rPr>
              <a:t>. Si prefieres utilizar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 con sus limitaciones estándares, puedes configurar una cuenta gratuita. Más detalles:</a:t>
            </a:r>
          </a:p>
          <a:p>
            <a:pPr algn="l">
              <a:buFont typeface="Arial" panose="020B0604020202020204" pitchFamily="34" charset="0"/>
              <a:buChar char="•"/>
            </a:pPr>
            <a:r>
              <a:rPr lang="es-MX" b="0" i="0" dirty="0">
                <a:solidFill>
                  <a:srgbClr val="1F1F1F"/>
                </a:solidFill>
                <a:effectLst/>
                <a:latin typeface="var(--cds-font-family-source-sans-pro)"/>
              </a:rPr>
              <a:t>Una </a:t>
            </a:r>
            <a:r>
              <a:rPr lang="es-MX" b="1" i="0" dirty="0">
                <a:solidFill>
                  <a:srgbClr val="1F1F1F"/>
                </a:solidFill>
                <a:effectLst/>
                <a:latin typeface="unset"/>
              </a:rPr>
              <a:t>cuenta gratuita de espacio aislado</a:t>
            </a:r>
            <a:r>
              <a:rPr lang="es-MX" b="0" i="0" dirty="0">
                <a:solidFill>
                  <a:srgbClr val="1F1F1F"/>
                </a:solidFill>
                <a:effectLst/>
                <a:latin typeface="var(--cds-font-family-source-sans-pro)"/>
              </a:rPr>
              <a:t> no pide un método de pago. Sin embargo, tiene un límite de 12 proyectos. Tampoco permite insertar nuevos registros a una base de datos o actualizar el campo de valores de registros existentes. Las operaciones de lenguaje de manipulación de datos (DML) no están permitidas en el espacio aislado.</a:t>
            </a:r>
          </a:p>
          <a:p>
            <a:pPr algn="l">
              <a:buFont typeface="Arial" panose="020B0604020202020204" pitchFamily="34" charset="0"/>
              <a:buChar char="•"/>
            </a:pPr>
            <a:r>
              <a:rPr lang="es-MX" b="0" i="0" dirty="0">
                <a:solidFill>
                  <a:srgbClr val="1F1F1F"/>
                </a:solidFill>
                <a:effectLst/>
                <a:latin typeface="var(--cds-font-family-source-sans-pro)"/>
              </a:rPr>
              <a:t>Una </a:t>
            </a:r>
            <a:r>
              <a:rPr lang="es-MX" b="1" i="0" dirty="0">
                <a:solidFill>
                  <a:srgbClr val="1F1F1F"/>
                </a:solidFill>
                <a:effectLst/>
                <a:latin typeface="unset"/>
              </a:rPr>
              <a:t>cuenta de prueba gratuita</a:t>
            </a:r>
            <a:r>
              <a:rPr lang="es-MX" b="0" i="0" dirty="0">
                <a:solidFill>
                  <a:srgbClr val="1F1F1F"/>
                </a:solidFill>
                <a:effectLst/>
                <a:latin typeface="var(--cds-font-family-source-sans-pro)"/>
              </a:rPr>
              <a:t> requiere un método de pago para establecer una cuenta facturable, pero ofrece plena funcionalidad durante el período de prueba.</a:t>
            </a:r>
          </a:p>
          <a:p>
            <a:pPr marL="0" indent="0" algn="l">
              <a:buNone/>
            </a:pPr>
            <a:r>
              <a:rPr lang="es-MX" b="0" i="0" dirty="0">
                <a:solidFill>
                  <a:srgbClr val="1F1F1F"/>
                </a:solidFill>
                <a:effectLst/>
                <a:latin typeface="var(--cds-font-family-source-sans-pro)"/>
              </a:rPr>
              <a:t>Con ambos tipos de cuenta puedes subir de categoría a una cuenta paga en cualquier momento y conservar todos tus proyectos existentes. Si configuras una cuenta gratuita pero no quieres subir de categoría a una cuenta paga, cuando finaliza tu período de prueba puedes configurar una cuenta gratuita de espacio aislado en ese momento. No obstante, los proyectos de tu cuenta gratuita no se transferirán a la cuenta de espacio aislado. Sería como empezar de cero otra vez.</a:t>
            </a:r>
          </a:p>
          <a:p>
            <a:pPr marL="0" indent="0">
              <a:buNone/>
            </a:pPr>
            <a:endParaRPr lang="es-MX" dirty="0"/>
          </a:p>
        </p:txBody>
      </p:sp>
    </p:spTree>
    <p:extLst>
      <p:ext uri="{BB962C8B-B14F-4D97-AF65-F5344CB8AC3E}">
        <p14:creationId xmlns:p14="http://schemas.microsoft.com/office/powerpoint/2010/main" val="4130722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8E1AF15-45C3-56F9-79EA-436F6DD2B655}"/>
              </a:ext>
            </a:extLst>
          </p:cNvPr>
          <p:cNvSpPr>
            <a:spLocks noGrp="1"/>
          </p:cNvSpPr>
          <p:nvPr>
            <p:ph idx="1"/>
          </p:nvPr>
        </p:nvSpPr>
        <p:spPr>
          <a:xfrm>
            <a:off x="838200" y="454025"/>
            <a:ext cx="10515600" cy="4351338"/>
          </a:xfrm>
        </p:spPr>
        <p:txBody>
          <a:bodyPr>
            <a:normAutofit fontScale="92500" lnSpcReduction="10000"/>
          </a:bodyPr>
          <a:lstStyle/>
          <a:p>
            <a:pPr algn="l"/>
            <a:r>
              <a:rPr lang="es-MX" b="1" i="0" dirty="0">
                <a:solidFill>
                  <a:srgbClr val="1F1F1F"/>
                </a:solidFill>
                <a:effectLst/>
                <a:latin typeface="var(--cds-font-family-source-sans-pro)"/>
              </a:rPr>
              <a:t>Configura una cuenta de espacio aislado gratuita para usar en este programa.</a:t>
            </a:r>
          </a:p>
          <a:p>
            <a:pPr algn="l">
              <a:buFont typeface="Arial" panose="020B0604020202020204" pitchFamily="34" charset="0"/>
              <a:buChar char="•"/>
            </a:pPr>
            <a:r>
              <a:rPr lang="es-MX" b="0" i="0" dirty="0">
                <a:solidFill>
                  <a:srgbClr val="1F1F1F"/>
                </a:solidFill>
                <a:effectLst/>
                <a:latin typeface="var(--cds-font-family-source-sans-pro)"/>
              </a:rPr>
              <a:t>Sigue estas </a:t>
            </a:r>
            <a:r>
              <a:rPr lang="es-MX" b="0" i="0" u="sng" dirty="0">
                <a:solidFill>
                  <a:srgbClr val="1F1F1F"/>
                </a:solidFill>
                <a:effectLst/>
                <a:latin typeface="var(--cds-font-family-source-sans-pro)"/>
                <a:hlinkClick r:id="rId2"/>
              </a:rPr>
              <a:t>instrucciones paso a paso</a:t>
            </a:r>
            <a:r>
              <a:rPr lang="es-MX" b="0" i="0" dirty="0">
                <a:solidFill>
                  <a:srgbClr val="1F1F1F"/>
                </a:solidFill>
                <a:effectLst/>
                <a:latin typeface="var(--cds-font-family-source-sans-pro)"/>
              </a:rPr>
              <a:t> o mira el video </a:t>
            </a:r>
            <a:r>
              <a:rPr lang="es-MX" b="0" i="0" u="sng" dirty="0">
                <a:solidFill>
                  <a:srgbClr val="1F1F1F"/>
                </a:solidFill>
                <a:effectLst/>
                <a:latin typeface="var(--cds-font-family-source-sans-pro)"/>
                <a:hlinkClick r:id="rId3"/>
              </a:rPr>
              <a:t>Configurar </a:t>
            </a:r>
            <a:r>
              <a:rPr lang="es-MX" b="0" i="0" u="sng" dirty="0" err="1">
                <a:solidFill>
                  <a:srgbClr val="1F1F1F"/>
                </a:solidFill>
                <a:effectLst/>
                <a:latin typeface="var(--cds-font-family-source-sans-pro)"/>
                <a:hlinkClick r:id="rId3"/>
              </a:rPr>
              <a:t>BigQuery</a:t>
            </a:r>
            <a:r>
              <a:rPr lang="es-MX" b="0" i="0" u="sng" dirty="0">
                <a:solidFill>
                  <a:srgbClr val="1F1F1F"/>
                </a:solidFill>
                <a:effectLst/>
                <a:latin typeface="var(--cds-font-family-source-sans-pro)"/>
                <a:hlinkClick r:id="rId3"/>
              </a:rPr>
              <a:t>, incluso el espacio aislado y las opciones de facturación</a:t>
            </a:r>
            <a:r>
              <a:rPr lang="es-MX" b="0" i="0" dirty="0">
                <a:solidFill>
                  <a:srgbClr val="1F1F1F"/>
                </a:solidFill>
                <a:effectLst/>
                <a:latin typeface="var(--cds-font-family-source-sans-pro)"/>
              </a:rPr>
              <a:t>.</a:t>
            </a:r>
          </a:p>
          <a:p>
            <a:pPr algn="l">
              <a:buFont typeface="Arial" panose="020B0604020202020204" pitchFamily="34" charset="0"/>
              <a:buChar char="•"/>
            </a:pPr>
            <a:r>
              <a:rPr lang="es-MX" b="0" i="0" dirty="0">
                <a:solidFill>
                  <a:srgbClr val="1F1F1F"/>
                </a:solidFill>
                <a:effectLst/>
                <a:latin typeface="var(--cds-font-family-source-sans-pro)"/>
              </a:rPr>
              <a:t>Para obtener información más detallada sobre el uso del espacio aislado, comienza con la documentación </a:t>
            </a:r>
            <a:r>
              <a:rPr lang="es-MX" b="0" i="0" u="sng" dirty="0">
                <a:solidFill>
                  <a:srgbClr val="1F1F1F"/>
                </a:solidFill>
                <a:effectLst/>
                <a:latin typeface="var(--cds-font-family-source-sans-pro)"/>
                <a:hlinkClick r:id="rId4"/>
              </a:rPr>
              <a:t>Utilizar el espacio aislado de </a:t>
            </a:r>
            <a:r>
              <a:rPr lang="es-MX" b="0" i="0" u="sng" dirty="0" err="1">
                <a:solidFill>
                  <a:srgbClr val="1F1F1F"/>
                </a:solidFill>
                <a:effectLst/>
                <a:latin typeface="var(--cds-font-family-source-sans-pro)"/>
                <a:hlinkClick r:id="rId4"/>
              </a:rPr>
              <a:t>BigQuery</a:t>
            </a:r>
            <a:r>
              <a:rPr lang="es-MX" b="0" i="0" dirty="0">
                <a:solidFill>
                  <a:srgbClr val="1F1F1F"/>
                </a:solidFill>
                <a:effectLst/>
                <a:latin typeface="var(--cds-font-family-source-sans-pro)"/>
              </a:rPr>
              <a:t>. </a:t>
            </a:r>
          </a:p>
          <a:p>
            <a:pPr algn="l">
              <a:buFont typeface="Arial" panose="020B0604020202020204" pitchFamily="34" charset="0"/>
              <a:buChar char="•"/>
            </a:pPr>
            <a:r>
              <a:rPr lang="es-MX" b="0" i="0" dirty="0">
                <a:solidFill>
                  <a:srgbClr val="1F1F1F"/>
                </a:solidFill>
                <a:effectLst/>
                <a:latin typeface="var(--cds-font-family-source-sans-pro)"/>
              </a:rPr>
              <a:t>Una vez que termines de configurar tu cuenta, verás el nombre del proyecto creado para la cuenta en el banner y en </a:t>
            </a:r>
            <a:r>
              <a:rPr lang="es-MX" b="1" i="0" dirty="0">
                <a:solidFill>
                  <a:srgbClr val="1F1F1F"/>
                </a:solidFill>
                <a:effectLst/>
                <a:latin typeface="unset"/>
              </a:rPr>
              <a:t>SANDBOX</a:t>
            </a:r>
            <a:r>
              <a:rPr lang="es-MX" b="0" i="0" dirty="0">
                <a:solidFill>
                  <a:srgbClr val="1F1F1F"/>
                </a:solidFill>
                <a:effectLst/>
                <a:latin typeface="var(--cds-font-family-source-sans-pro)"/>
              </a:rPr>
              <a:t>, arriba del cuadro de mando de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a:t>
            </a:r>
          </a:p>
          <a:p>
            <a:br>
              <a:rPr lang="es-MX" dirty="0"/>
            </a:br>
            <a:endParaRPr lang="es-MX" dirty="0"/>
          </a:p>
        </p:txBody>
      </p:sp>
    </p:spTree>
    <p:extLst>
      <p:ext uri="{BB962C8B-B14F-4D97-AF65-F5344CB8AC3E}">
        <p14:creationId xmlns:p14="http://schemas.microsoft.com/office/powerpoint/2010/main" val="32934026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0D238F1-AC3E-173A-EB65-04799599D368}"/>
              </a:ext>
            </a:extLst>
          </p:cNvPr>
          <p:cNvSpPr>
            <a:spLocks noGrp="1"/>
          </p:cNvSpPr>
          <p:nvPr>
            <p:ph idx="1"/>
          </p:nvPr>
        </p:nvSpPr>
        <p:spPr>
          <a:xfrm>
            <a:off x="228599" y="235527"/>
            <a:ext cx="11533909" cy="6262255"/>
          </a:xfrm>
        </p:spPr>
        <p:txBody>
          <a:bodyPr>
            <a:normAutofit/>
          </a:bodyPr>
          <a:lstStyle/>
          <a:p>
            <a:pPr marL="0" indent="0" algn="l">
              <a:buNone/>
            </a:pPr>
            <a:r>
              <a:rPr lang="es-MX" b="1" i="0" dirty="0">
                <a:solidFill>
                  <a:srgbClr val="1F1F1F"/>
                </a:solidFill>
                <a:effectLst/>
                <a:latin typeface="var(--cds-font-family-source-sans-pro)"/>
              </a:rPr>
              <a:t>Cómo obtener el cuadro de mando de </a:t>
            </a:r>
            <a:r>
              <a:rPr lang="es-MX" b="1" i="0" dirty="0" err="1">
                <a:solidFill>
                  <a:srgbClr val="1F1F1F"/>
                </a:solidFill>
                <a:effectLst/>
                <a:latin typeface="var(--cds-font-family-source-sans-pro)"/>
              </a:rPr>
              <a:t>BigQuery</a:t>
            </a:r>
            <a:r>
              <a:rPr lang="es-MX" b="1" i="0" dirty="0">
                <a:solidFill>
                  <a:srgbClr val="1F1F1F"/>
                </a:solidFill>
                <a:effectLst/>
                <a:latin typeface="var(--cds-font-family-source-sans-pro)"/>
              </a:rPr>
              <a:t>.</a:t>
            </a:r>
          </a:p>
          <a:p>
            <a:pPr marL="0" indent="0" algn="l">
              <a:buNone/>
            </a:pPr>
            <a:r>
              <a:rPr lang="es-MX" b="0" i="0" dirty="0">
                <a:solidFill>
                  <a:srgbClr val="1F1F1F"/>
                </a:solidFill>
                <a:effectLst/>
                <a:latin typeface="var(--cds-font-family-source-sans-pro)"/>
              </a:rPr>
              <a:t>Copia el siguiente enlace en tu navegador: </a:t>
            </a:r>
            <a:r>
              <a:rPr lang="es-MX" b="0" i="0" u="sng" dirty="0">
                <a:solidFill>
                  <a:srgbClr val="0563C1"/>
                </a:solidFill>
                <a:effectLst/>
                <a:latin typeface="var(--cds-font-family-source-sans-pro)"/>
                <a:hlinkClick r:id="rId2">
                  <a:extLst>
                    <a:ext uri="{A12FA001-AC4F-418D-AE19-62706E023703}">
                      <ahyp:hlinkClr xmlns:ahyp="http://schemas.microsoft.com/office/drawing/2018/hyperlinkcolor" val="tx"/>
                    </a:ext>
                  </a:extLst>
                </a:hlinkClick>
              </a:rPr>
              <a:t>console.cloud.google.com/</a:t>
            </a:r>
            <a:r>
              <a:rPr lang="es-MX" b="0" i="0" u="sng" dirty="0" err="1">
                <a:solidFill>
                  <a:srgbClr val="FF0000"/>
                </a:solidFill>
                <a:effectLst/>
                <a:latin typeface="var(--cds-font-family-source-sans-pro)"/>
                <a:hlinkClick r:id="rId2">
                  <a:extLst>
                    <a:ext uri="{A12FA001-AC4F-418D-AE19-62706E023703}">
                      <ahyp:hlinkClr xmlns:ahyp="http://schemas.microsoft.com/office/drawing/2018/hyperlinkcolor" val="tx"/>
                    </a:ext>
                  </a:extLst>
                </a:hlinkClick>
              </a:rPr>
              <a:t>bigquery</a:t>
            </a:r>
            <a:r>
              <a:rPr lang="es-MX" b="0" i="0" dirty="0">
                <a:solidFill>
                  <a:srgbClr val="1F1F1F"/>
                </a:solidFill>
                <a:effectLst/>
                <a:latin typeface="var(--cds-font-family-source-sans-pro)"/>
              </a:rPr>
              <a:t>.</a:t>
            </a:r>
          </a:p>
          <a:p>
            <a:pPr lvl="1"/>
            <a:r>
              <a:rPr lang="es-MX" b="1" i="0" dirty="0">
                <a:solidFill>
                  <a:srgbClr val="1F1F1F"/>
                </a:solidFill>
                <a:effectLst/>
                <a:latin typeface="unset"/>
              </a:rPr>
              <a:t>Nota: </a:t>
            </a:r>
            <a:r>
              <a:rPr lang="es-MX" b="0" i="0" dirty="0">
                <a:solidFill>
                  <a:srgbClr val="1F1F1F"/>
                </a:solidFill>
                <a:effectLst/>
                <a:latin typeface="var(--cds-font-family-source-sans-pro)"/>
              </a:rPr>
              <a:t>En tu navegador, dirígete a </a:t>
            </a:r>
            <a:r>
              <a:rPr lang="es-MX" b="0" i="0" u="sng" dirty="0">
                <a:solidFill>
                  <a:srgbClr val="1F1F1F"/>
                </a:solidFill>
                <a:effectLst/>
                <a:latin typeface="var(--cds-font-family-source-sans-pro)"/>
                <a:hlinkClick r:id="rId3"/>
              </a:rPr>
              <a:t>console.cloud.google.com</a:t>
            </a:r>
            <a:r>
              <a:rPr lang="es-MX" b="0" i="0" dirty="0">
                <a:solidFill>
                  <a:srgbClr val="1F1F1F"/>
                </a:solidFill>
                <a:effectLst/>
                <a:latin typeface="var(--cds-font-family-source-sans-pro)"/>
              </a:rPr>
              <a:t> y te llevará al panel principal de la plataforma de Google Cloud. Para navegar en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 desde el panel, sigue los siguientes pasos:</a:t>
            </a:r>
          </a:p>
          <a:p>
            <a:pPr lvl="1"/>
            <a:r>
              <a:rPr lang="es-MX" b="0" i="0" dirty="0">
                <a:solidFill>
                  <a:srgbClr val="1F1F1F"/>
                </a:solidFill>
                <a:effectLst/>
                <a:latin typeface="var(--cds-font-family-source-sans-pro)"/>
              </a:rPr>
              <a:t>Haz clic en el ícono del menú Navegación (botón de hamburguesa) en el banner.</a:t>
            </a:r>
          </a:p>
          <a:p>
            <a:pPr lvl="1"/>
            <a:r>
              <a:rPr lang="es-MX" b="0" i="0" dirty="0">
                <a:solidFill>
                  <a:srgbClr val="1F1F1F"/>
                </a:solidFill>
                <a:effectLst/>
                <a:latin typeface="var(--cds-font-family-source-sans-pro)"/>
              </a:rPr>
              <a:t>Desplaza el cursor hacia abajo hasta la sección </a:t>
            </a:r>
            <a:r>
              <a:rPr lang="es-MX" b="1" i="0" dirty="0">
                <a:solidFill>
                  <a:srgbClr val="1F1F1F"/>
                </a:solidFill>
                <a:effectLst/>
                <a:latin typeface="unset"/>
              </a:rPr>
              <a:t>MACRODATOS</a:t>
            </a:r>
            <a:r>
              <a:rPr lang="es-MX" b="0" i="0" dirty="0">
                <a:solidFill>
                  <a:srgbClr val="1F1F1F"/>
                </a:solidFill>
                <a:effectLst/>
                <a:latin typeface="var(--cds-font-family-source-sans-pro)"/>
              </a:rPr>
              <a:t>.</a:t>
            </a:r>
          </a:p>
          <a:p>
            <a:pPr lvl="1"/>
            <a:r>
              <a:rPr lang="es-MX" b="0" i="0" dirty="0">
                <a:solidFill>
                  <a:srgbClr val="1F1F1F"/>
                </a:solidFill>
                <a:effectLst/>
                <a:latin typeface="var(--cds-font-family-source-sans-pro)"/>
              </a:rPr>
              <a:t>Haz clic en </a:t>
            </a:r>
            <a:r>
              <a:rPr lang="es-MX" b="1" i="0" dirty="0" err="1">
                <a:solidFill>
                  <a:srgbClr val="1F1F1F"/>
                </a:solidFill>
                <a:effectLst/>
                <a:latin typeface="unset"/>
              </a:rPr>
              <a:t>BigQuery</a:t>
            </a:r>
            <a:r>
              <a:rPr lang="es-MX" b="1" i="0" dirty="0">
                <a:solidFill>
                  <a:srgbClr val="1F1F1F"/>
                </a:solidFill>
                <a:effectLst/>
                <a:latin typeface="unset"/>
              </a:rPr>
              <a:t> </a:t>
            </a:r>
            <a:r>
              <a:rPr lang="es-MX" b="0" i="0" dirty="0">
                <a:solidFill>
                  <a:srgbClr val="1F1F1F"/>
                </a:solidFill>
                <a:effectLst/>
                <a:latin typeface="var(--cds-font-family-source-sans-pro)"/>
              </a:rPr>
              <a:t>y selecciona </a:t>
            </a:r>
            <a:r>
              <a:rPr lang="es-MX" b="1" i="0" dirty="0">
                <a:solidFill>
                  <a:srgbClr val="1F1F1F"/>
                </a:solidFill>
                <a:effectLst/>
                <a:latin typeface="unset"/>
              </a:rPr>
              <a:t>Espacio de trabajo SQL</a:t>
            </a:r>
            <a:r>
              <a:rPr lang="es-MX" b="0" i="0" dirty="0">
                <a:solidFill>
                  <a:srgbClr val="1F1F1F"/>
                </a:solidFill>
                <a:effectLst/>
                <a:latin typeface="var(--cds-font-family-source-sans-pro)"/>
              </a:rPr>
              <a:t>.</a:t>
            </a:r>
          </a:p>
          <a:p>
            <a:pPr marL="0" indent="0" algn="l">
              <a:buNone/>
            </a:pPr>
            <a:r>
              <a:rPr lang="es-MX" b="0" i="0" dirty="0">
                <a:solidFill>
                  <a:srgbClr val="1F1F1F"/>
                </a:solidFill>
                <a:effectLst/>
                <a:latin typeface="var(--cds-font-family-source-sans-pro)"/>
              </a:rPr>
              <a:t>Mira el video </a:t>
            </a:r>
            <a:r>
              <a:rPr lang="es-MX" b="0" i="0" u="sng" dirty="0">
                <a:solidFill>
                  <a:srgbClr val="1F1F1F"/>
                </a:solidFill>
                <a:effectLst/>
                <a:latin typeface="var(--cds-font-family-source-sans-pro)"/>
                <a:hlinkClick r:id="rId4"/>
              </a:rPr>
              <a:t>Cómo utilizar </a:t>
            </a:r>
            <a:r>
              <a:rPr lang="es-MX" b="0" i="0" u="sng" dirty="0" err="1">
                <a:solidFill>
                  <a:srgbClr val="1F1F1F"/>
                </a:solidFill>
                <a:effectLst/>
                <a:latin typeface="var(--cds-font-family-source-sans-pro)"/>
                <a:hlinkClick r:id="rId4"/>
              </a:rPr>
              <a:t>BigQuery</a:t>
            </a:r>
            <a:r>
              <a:rPr lang="es-MX" b="0" i="0" dirty="0">
                <a:solidFill>
                  <a:srgbClr val="1F1F1F"/>
                </a:solidFill>
                <a:effectLst/>
                <a:latin typeface="var(--cds-font-family-source-sans-pro)"/>
              </a:rPr>
              <a:t> como introducción para cada una de las partes del espacio de trabajo SQL de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a:t>
            </a:r>
          </a:p>
          <a:p>
            <a:pPr marL="0" indent="0" algn="l">
              <a:buNone/>
            </a:pPr>
            <a:r>
              <a:rPr lang="es-MX" b="1" i="0" dirty="0">
                <a:solidFill>
                  <a:srgbClr val="1F1F1F"/>
                </a:solidFill>
                <a:effectLst/>
                <a:latin typeface="var(--cds-font-family-source-sans-pro)"/>
              </a:rPr>
              <a:t>(Opcional) Explorar un conjunto de datos público en </a:t>
            </a:r>
            <a:r>
              <a:rPr lang="es-MX" b="1" i="0" dirty="0" err="1">
                <a:solidFill>
                  <a:srgbClr val="1F1F1F"/>
                </a:solidFill>
                <a:effectLst/>
                <a:latin typeface="var(--cds-font-family-source-sans-pro)"/>
              </a:rPr>
              <a:t>BigQuery</a:t>
            </a:r>
            <a:r>
              <a:rPr lang="es-MX" b="1" i="0" dirty="0">
                <a:solidFill>
                  <a:srgbClr val="1F1F1F"/>
                </a:solidFill>
                <a:effectLst/>
                <a:latin typeface="var(--cds-font-family-source-sans-pro)"/>
              </a:rPr>
              <a:t> </a:t>
            </a:r>
          </a:p>
          <a:p>
            <a:pPr lvl="1"/>
            <a:r>
              <a:rPr lang="es-MX" b="0" i="0" dirty="0">
                <a:solidFill>
                  <a:srgbClr val="1F1F1F"/>
                </a:solidFill>
                <a:effectLst/>
                <a:latin typeface="var(--cds-font-family-source-sans-pro)"/>
              </a:rPr>
              <a:t>Explorarás un conjunto de datos público en la próxima actividad, así que puedes realizar estos pasos más adelante si prefieres.</a:t>
            </a:r>
          </a:p>
          <a:p>
            <a:pPr lvl="1"/>
            <a:r>
              <a:rPr lang="es-MX" b="0" i="0" dirty="0">
                <a:solidFill>
                  <a:srgbClr val="1F1F1F"/>
                </a:solidFill>
                <a:effectLst/>
                <a:latin typeface="var(--cds-font-family-source-sans-pro)"/>
              </a:rPr>
              <a:t>Consulta estas </a:t>
            </a:r>
            <a:r>
              <a:rPr lang="es-MX" b="0" i="0" u="sng" dirty="0">
                <a:solidFill>
                  <a:srgbClr val="1F1F1F"/>
                </a:solidFill>
                <a:effectLst/>
                <a:latin typeface="var(--cds-font-family-source-sans-pro)"/>
                <a:hlinkClick r:id="rId5"/>
              </a:rPr>
              <a:t>instrucciones paso a paso</a:t>
            </a:r>
            <a:r>
              <a:rPr lang="es-MX" b="0" i="0" dirty="0">
                <a:solidFill>
                  <a:srgbClr val="1F1F1F"/>
                </a:solidFill>
                <a:effectLst/>
                <a:latin typeface="var(--cds-font-family-source-sans-pro)"/>
              </a:rPr>
              <a:t>. </a:t>
            </a:r>
            <a:endParaRPr lang="es-MX" dirty="0"/>
          </a:p>
        </p:txBody>
      </p:sp>
    </p:spTree>
    <p:extLst>
      <p:ext uri="{BB962C8B-B14F-4D97-AF65-F5344CB8AC3E}">
        <p14:creationId xmlns:p14="http://schemas.microsoft.com/office/powerpoint/2010/main" val="21883992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0D238F1-AC3E-173A-EB65-04799599D368}"/>
              </a:ext>
            </a:extLst>
          </p:cNvPr>
          <p:cNvSpPr>
            <a:spLocks noGrp="1"/>
          </p:cNvSpPr>
          <p:nvPr>
            <p:ph idx="1"/>
          </p:nvPr>
        </p:nvSpPr>
        <p:spPr>
          <a:xfrm>
            <a:off x="228599" y="235527"/>
            <a:ext cx="11533909" cy="6262255"/>
          </a:xfrm>
        </p:spPr>
        <p:txBody>
          <a:bodyPr>
            <a:normAutofit lnSpcReduction="10000"/>
          </a:bodyPr>
          <a:lstStyle/>
          <a:p>
            <a:pPr marL="0" indent="0" algn="l">
              <a:buNone/>
            </a:pPr>
            <a:r>
              <a:rPr lang="es-MX" b="1" i="0" dirty="0">
                <a:solidFill>
                  <a:srgbClr val="1F1F1F"/>
                </a:solidFill>
                <a:effectLst/>
                <a:latin typeface="var(--cds-font-family-source-sans-pro)"/>
              </a:rPr>
              <a:t>(Opcional) Carga un archivo CSV a </a:t>
            </a:r>
            <a:r>
              <a:rPr lang="es-MX" b="1" i="0" dirty="0" err="1">
                <a:solidFill>
                  <a:srgbClr val="1F1F1F"/>
                </a:solidFill>
                <a:effectLst/>
                <a:latin typeface="var(--cds-font-family-source-sans-pro)"/>
              </a:rPr>
              <a:t>BigQuery</a:t>
            </a:r>
            <a:endParaRPr lang="es-MX" b="1" i="0" dirty="0">
              <a:solidFill>
                <a:srgbClr val="1F1F1F"/>
              </a:solidFill>
              <a:effectLst/>
              <a:latin typeface="var(--cds-font-family-source-sans-pro)"/>
            </a:endParaRPr>
          </a:p>
          <a:p>
            <a:pPr marL="0" indent="0" algn="l">
              <a:buNone/>
            </a:pPr>
            <a:r>
              <a:rPr lang="es-MX" b="0" i="0" dirty="0">
                <a:solidFill>
                  <a:srgbClr val="1F1F1F"/>
                </a:solidFill>
                <a:effectLst/>
                <a:latin typeface="var(--cds-font-family-source-sans-pro)"/>
              </a:rPr>
              <a:t>Te proporcionamos estos pasos para que ahora puedas trabajar por tu cuenta con un conjunto de datos. Cargarás archivos CSV a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 más adelante en el programa.</a:t>
            </a:r>
          </a:p>
          <a:p>
            <a:pPr lvl="1"/>
            <a:r>
              <a:rPr lang="es-MX" b="0" i="0" dirty="0">
                <a:solidFill>
                  <a:srgbClr val="1F1F1F"/>
                </a:solidFill>
                <a:effectLst/>
                <a:latin typeface="var(--cds-font-family-source-sans-pro)"/>
              </a:rPr>
              <a:t>Consulta estas </a:t>
            </a:r>
            <a:r>
              <a:rPr lang="es-MX" b="0" i="0" u="sng" dirty="0">
                <a:solidFill>
                  <a:srgbClr val="1F1F1F"/>
                </a:solidFill>
                <a:effectLst/>
                <a:latin typeface="var(--cds-font-family-source-sans-pro)"/>
                <a:hlinkClick r:id="rId2"/>
              </a:rPr>
              <a:t>instrucciones paso a paso</a:t>
            </a:r>
            <a:r>
              <a:rPr lang="es-MX" b="0" i="0" dirty="0">
                <a:solidFill>
                  <a:srgbClr val="1F1F1F"/>
                </a:solidFill>
                <a:effectLst/>
                <a:latin typeface="var(--cds-font-family-source-sans-pro)"/>
              </a:rPr>
              <a:t>. </a:t>
            </a:r>
          </a:p>
          <a:p>
            <a:pPr marL="0" indent="0" algn="l">
              <a:buNone/>
            </a:pPr>
            <a:r>
              <a:rPr lang="es-MX" b="1" i="0" dirty="0">
                <a:solidFill>
                  <a:srgbClr val="1F1F1F"/>
                </a:solidFill>
                <a:effectLst/>
                <a:latin typeface="var(--cds-font-family-source-sans-pro)"/>
              </a:rPr>
              <a:t>Comenzar con otras bases de datos (si no utilizas </a:t>
            </a:r>
            <a:r>
              <a:rPr lang="es-MX" b="1" i="0" dirty="0" err="1">
                <a:solidFill>
                  <a:srgbClr val="1F1F1F"/>
                </a:solidFill>
                <a:effectLst/>
                <a:latin typeface="var(--cds-font-family-source-sans-pro)"/>
              </a:rPr>
              <a:t>BigQuery</a:t>
            </a:r>
            <a:r>
              <a:rPr lang="es-MX" b="1" i="0" dirty="0">
                <a:solidFill>
                  <a:srgbClr val="1F1F1F"/>
                </a:solidFill>
                <a:effectLst/>
                <a:latin typeface="var(--cds-font-family-source-sans-pro)"/>
              </a:rPr>
              <a:t>)</a:t>
            </a:r>
          </a:p>
          <a:p>
            <a:pPr marL="0" indent="0" algn="l">
              <a:buNone/>
            </a:pPr>
            <a:r>
              <a:rPr lang="es-MX" b="0" i="0" dirty="0">
                <a:solidFill>
                  <a:srgbClr val="1F1F1F"/>
                </a:solidFill>
                <a:effectLst/>
                <a:latin typeface="var(--cds-font-family-source-sans-pro)"/>
              </a:rPr>
              <a:t>Es más fácil seguir con las actividades del curso si utilizas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 pero si estás conectado a otras plataformas de base de datos y practicas consultas SQL en ellas, en lugar de utilizar </a:t>
            </a:r>
            <a:r>
              <a:rPr lang="es-MX" b="0" i="0" dirty="0" err="1">
                <a:solidFill>
                  <a:srgbClr val="1F1F1F"/>
                </a:solidFill>
                <a:effectLst/>
                <a:latin typeface="var(--cds-font-family-source-sans-pro)"/>
              </a:rPr>
              <a:t>BigQuery</a:t>
            </a:r>
            <a:r>
              <a:rPr lang="es-MX" b="0" i="0" dirty="0">
                <a:solidFill>
                  <a:srgbClr val="1F1F1F"/>
                </a:solidFill>
                <a:effectLst/>
                <a:latin typeface="var(--cds-font-family-source-sans-pro)"/>
              </a:rPr>
              <a:t>, a continuación, encontrarás recursos similares para comenzar:</a:t>
            </a:r>
          </a:p>
          <a:p>
            <a:pPr lvl="1"/>
            <a:r>
              <a:rPr lang="es-MX" b="0" i="0" u="sng" dirty="0">
                <a:solidFill>
                  <a:srgbClr val="1F1F1F"/>
                </a:solidFill>
                <a:effectLst/>
                <a:latin typeface="var(--cds-font-family-source-sans-pro)"/>
                <a:hlinkClick r:id="rId3"/>
              </a:rPr>
              <a:t>P</a:t>
            </a:r>
            <a:r>
              <a:rPr lang="es-MX" b="0" i="0" u="sng" dirty="0">
                <a:solidFill>
                  <a:srgbClr val="1F1F1F"/>
                </a:solidFill>
                <a:effectLst/>
                <a:latin typeface="var(--cds-font-family-source-sans-pro)"/>
              </a:rPr>
              <a:t>rimeros pasos con MySQL</a:t>
            </a:r>
            <a:r>
              <a:rPr lang="es-MX" b="0" i="0" dirty="0">
                <a:solidFill>
                  <a:srgbClr val="1F1F1F"/>
                </a:solidFill>
                <a:effectLst/>
                <a:latin typeface="var(--cds-font-family-source-sans-pro)"/>
              </a:rPr>
              <a:t>: Esta es una guía para configurar y utilizar MySQL.</a:t>
            </a:r>
          </a:p>
          <a:p>
            <a:pPr lvl="1"/>
            <a:r>
              <a:rPr lang="es-MX" b="0" i="0" u="sng" dirty="0">
                <a:solidFill>
                  <a:srgbClr val="1F1F1F"/>
                </a:solidFill>
                <a:effectLst/>
                <a:latin typeface="var(--cds-font-family-source-sans-pro)"/>
                <a:hlinkClick r:id="rId4"/>
              </a:rPr>
              <a:t>Primeros pasos con el servidor Microsoft SQL</a:t>
            </a:r>
            <a:r>
              <a:rPr lang="es-MX" b="0" i="0" dirty="0">
                <a:solidFill>
                  <a:srgbClr val="1F1F1F"/>
                </a:solidFill>
                <a:effectLst/>
                <a:latin typeface="var(--cds-font-family-source-sans-pro)"/>
              </a:rPr>
              <a:t>: Este es un tutorial para comenzar a utilizar el servidor SQL.</a:t>
            </a:r>
          </a:p>
          <a:p>
            <a:pPr lvl="1"/>
            <a:r>
              <a:rPr lang="es-MX" b="0" i="0" u="sng" dirty="0">
                <a:solidFill>
                  <a:srgbClr val="1F1F1F"/>
                </a:solidFill>
                <a:effectLst/>
                <a:latin typeface="var(--cds-font-family-source-sans-pro)"/>
                <a:hlinkClick r:id="rId5"/>
              </a:rPr>
              <a:t>P</a:t>
            </a:r>
            <a:r>
              <a:rPr lang="es-MX" b="0" i="0" u="sng" dirty="0">
                <a:solidFill>
                  <a:srgbClr val="1F1F1F"/>
                </a:solidFill>
                <a:effectLst/>
                <a:latin typeface="var(--cds-font-family-source-sans-pro)"/>
              </a:rPr>
              <a:t>rimeros pasos con PostgreSQL</a:t>
            </a:r>
            <a:r>
              <a:rPr lang="es-MX" b="0" i="0" dirty="0">
                <a:solidFill>
                  <a:srgbClr val="1F1F1F"/>
                </a:solidFill>
                <a:effectLst/>
                <a:latin typeface="var(--cds-font-family-source-sans-pro)"/>
              </a:rPr>
              <a:t>: Este es un tutorial para comenzar a utilizar PostgreSQL.</a:t>
            </a:r>
          </a:p>
          <a:p>
            <a:pPr lvl="1"/>
            <a:r>
              <a:rPr lang="es-MX" b="0" i="0" u="sng" dirty="0">
                <a:solidFill>
                  <a:srgbClr val="1F1F1F"/>
                </a:solidFill>
                <a:effectLst/>
                <a:latin typeface="var(--cds-font-family-source-sans-pro)"/>
              </a:rPr>
              <a:t>Primeros pasos con SQLite</a:t>
            </a:r>
            <a:r>
              <a:rPr lang="es-MX" b="0" i="0" dirty="0">
                <a:solidFill>
                  <a:srgbClr val="1F1F1F"/>
                </a:solidFill>
                <a:effectLst/>
                <a:latin typeface="var(--cds-font-family-source-sans-pro)"/>
              </a:rPr>
              <a:t>: Esta es una guía de inicio rápido para utilizar SQLite.</a:t>
            </a:r>
          </a:p>
          <a:p>
            <a:endParaRPr lang="es-MX" dirty="0"/>
          </a:p>
        </p:txBody>
      </p:sp>
    </p:spTree>
    <p:extLst>
      <p:ext uri="{BB962C8B-B14F-4D97-AF65-F5344CB8AC3E}">
        <p14:creationId xmlns:p14="http://schemas.microsoft.com/office/powerpoint/2010/main" val="33071250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C83CB05-44BA-CCD0-EF3A-AF83A19ED231}"/>
              </a:ext>
            </a:extLst>
          </p:cNvPr>
          <p:cNvPicPr>
            <a:picLocks noChangeAspect="1"/>
          </p:cNvPicPr>
          <p:nvPr/>
        </p:nvPicPr>
        <p:blipFill rotWithShape="1">
          <a:blip r:embed="rId2"/>
          <a:srcRect t="11648" r="50000" b="30199"/>
          <a:stretch/>
        </p:blipFill>
        <p:spPr>
          <a:xfrm>
            <a:off x="7010399" y="217678"/>
            <a:ext cx="4391891" cy="2871886"/>
          </a:xfrm>
          <a:prstGeom prst="rect">
            <a:avLst/>
          </a:prstGeom>
        </p:spPr>
      </p:pic>
      <p:pic>
        <p:nvPicPr>
          <p:cNvPr id="6" name="Imagen 5">
            <a:extLst>
              <a:ext uri="{FF2B5EF4-FFF2-40B4-BE49-F238E27FC236}">
                <a16:creationId xmlns:a16="http://schemas.microsoft.com/office/drawing/2014/main" id="{0163CECF-EC31-FAE2-FDCD-1C84B5E30618}"/>
              </a:ext>
            </a:extLst>
          </p:cNvPr>
          <p:cNvPicPr>
            <a:picLocks noChangeAspect="1"/>
          </p:cNvPicPr>
          <p:nvPr/>
        </p:nvPicPr>
        <p:blipFill rotWithShape="1">
          <a:blip r:embed="rId3"/>
          <a:srcRect l="3750" t="43838" r="57045" b="11088"/>
          <a:stretch/>
        </p:blipFill>
        <p:spPr>
          <a:xfrm>
            <a:off x="6816435" y="3550758"/>
            <a:ext cx="4779818" cy="3089564"/>
          </a:xfrm>
          <a:prstGeom prst="rect">
            <a:avLst/>
          </a:prstGeom>
        </p:spPr>
      </p:pic>
      <p:sp>
        <p:nvSpPr>
          <p:cNvPr id="7" name="CuadroTexto 6">
            <a:extLst>
              <a:ext uri="{FF2B5EF4-FFF2-40B4-BE49-F238E27FC236}">
                <a16:creationId xmlns:a16="http://schemas.microsoft.com/office/drawing/2014/main" id="{B5D4DC69-11F5-FBC1-94E2-DB8F2D1A3324}"/>
              </a:ext>
            </a:extLst>
          </p:cNvPr>
          <p:cNvSpPr txBox="1"/>
          <p:nvPr/>
        </p:nvSpPr>
        <p:spPr>
          <a:xfrm>
            <a:off x="1136073" y="368964"/>
            <a:ext cx="4184075" cy="2031325"/>
          </a:xfrm>
          <a:prstGeom prst="rect">
            <a:avLst/>
          </a:prstGeom>
          <a:noFill/>
        </p:spPr>
        <p:txBody>
          <a:bodyPr wrap="square" rtlCol="0">
            <a:spAutoFit/>
          </a:bodyPr>
          <a:lstStyle/>
          <a:p>
            <a:r>
              <a:rPr lang="es-MX" spc="300" dirty="0"/>
              <a:t>TABLA PERSONALIZADA</a:t>
            </a:r>
          </a:p>
          <a:p>
            <a:endParaRPr lang="es-MX" spc="300" dirty="0"/>
          </a:p>
          <a:p>
            <a:pPr marL="285750" indent="-285750">
              <a:buFont typeface="Arial" panose="020B0604020202020204" pitchFamily="34" charset="0"/>
              <a:buChar char="•"/>
            </a:pPr>
            <a:r>
              <a:rPr lang="es-MX" spc="300" dirty="0"/>
              <a:t>Archivo (descomprimir)</a:t>
            </a:r>
          </a:p>
          <a:p>
            <a:pPr marL="285750" indent="-285750">
              <a:buFont typeface="Arial" panose="020B0604020202020204" pitchFamily="34" charset="0"/>
              <a:buChar char="•"/>
            </a:pPr>
            <a:r>
              <a:rPr lang="es-MX" spc="300" dirty="0"/>
              <a:t>Crear un conjunto de datos</a:t>
            </a:r>
          </a:p>
          <a:p>
            <a:pPr marL="285750" indent="-285750">
              <a:buFont typeface="Arial" panose="020B0604020202020204" pitchFamily="34" charset="0"/>
              <a:buChar char="•"/>
            </a:pPr>
            <a:r>
              <a:rPr lang="es-MX" spc="300" dirty="0"/>
              <a:t>Crear una tabla </a:t>
            </a:r>
          </a:p>
          <a:p>
            <a:pPr marL="285750" indent="-285750">
              <a:buFont typeface="Arial" panose="020B0604020202020204" pitchFamily="34" charset="0"/>
              <a:buChar char="•"/>
            </a:pPr>
            <a:r>
              <a:rPr lang="es-MX" spc="300" dirty="0"/>
              <a:t>Consulta</a:t>
            </a:r>
          </a:p>
          <a:p>
            <a:pPr marL="285750" indent="-285750">
              <a:buFont typeface="Arial" panose="020B0604020202020204" pitchFamily="34" charset="0"/>
              <a:buChar char="•"/>
            </a:pPr>
            <a:endParaRPr lang="es-MX" spc="300" dirty="0"/>
          </a:p>
        </p:txBody>
      </p:sp>
      <p:pic>
        <p:nvPicPr>
          <p:cNvPr id="9" name="Imagen 8">
            <a:extLst>
              <a:ext uri="{FF2B5EF4-FFF2-40B4-BE49-F238E27FC236}">
                <a16:creationId xmlns:a16="http://schemas.microsoft.com/office/drawing/2014/main" id="{D5899F84-A8DC-FBB5-8FBA-5A0827D1AD0A}"/>
              </a:ext>
            </a:extLst>
          </p:cNvPr>
          <p:cNvPicPr>
            <a:picLocks noChangeAspect="1"/>
          </p:cNvPicPr>
          <p:nvPr/>
        </p:nvPicPr>
        <p:blipFill rotWithShape="1">
          <a:blip r:embed="rId4"/>
          <a:srcRect l="26251" t="24988" r="37727" b="8313"/>
          <a:stretch/>
        </p:blipFill>
        <p:spPr>
          <a:xfrm>
            <a:off x="1136073" y="2784763"/>
            <a:ext cx="4391891" cy="3704273"/>
          </a:xfrm>
          <a:prstGeom prst="rect">
            <a:avLst/>
          </a:prstGeom>
        </p:spPr>
      </p:pic>
    </p:spTree>
    <p:extLst>
      <p:ext uri="{BB962C8B-B14F-4D97-AF65-F5344CB8AC3E}">
        <p14:creationId xmlns:p14="http://schemas.microsoft.com/office/powerpoint/2010/main" val="107313261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344938-6391-4734-0DEE-BBFAD075FEB3}"/>
              </a:ext>
            </a:extLst>
          </p:cNvPr>
          <p:cNvSpPr>
            <a:spLocks noGrp="1"/>
          </p:cNvSpPr>
          <p:nvPr>
            <p:ph type="title"/>
          </p:nvPr>
        </p:nvSpPr>
        <p:spPr>
          <a:xfrm>
            <a:off x="477982" y="34779"/>
            <a:ext cx="9469582" cy="646257"/>
          </a:xfrm>
        </p:spPr>
        <p:txBody>
          <a:bodyPr>
            <a:normAutofit fontScale="90000"/>
          </a:bodyPr>
          <a:lstStyle/>
          <a:p>
            <a:r>
              <a:rPr lang="es-MX" b="1" i="0" dirty="0">
                <a:solidFill>
                  <a:srgbClr val="1F1F1F"/>
                </a:solidFill>
                <a:effectLst/>
              </a:rPr>
              <a:t>Prácticas recomendadas en SQL</a:t>
            </a:r>
            <a:endParaRPr lang="es-MX" dirty="0"/>
          </a:p>
        </p:txBody>
      </p:sp>
      <p:sp>
        <p:nvSpPr>
          <p:cNvPr id="3" name="Marcador de contenido 2">
            <a:extLst>
              <a:ext uri="{FF2B5EF4-FFF2-40B4-BE49-F238E27FC236}">
                <a16:creationId xmlns:a16="http://schemas.microsoft.com/office/drawing/2014/main" id="{F030E681-0659-1360-E140-1A66B97EB133}"/>
              </a:ext>
            </a:extLst>
          </p:cNvPr>
          <p:cNvSpPr>
            <a:spLocks noGrp="1"/>
          </p:cNvSpPr>
          <p:nvPr>
            <p:ph idx="1"/>
          </p:nvPr>
        </p:nvSpPr>
        <p:spPr>
          <a:xfrm>
            <a:off x="145473" y="681036"/>
            <a:ext cx="11901054" cy="5873245"/>
          </a:xfrm>
        </p:spPr>
        <p:txBody>
          <a:bodyPr>
            <a:normAutofit fontScale="92500" lnSpcReduction="10000"/>
          </a:bodyPr>
          <a:lstStyle/>
          <a:p>
            <a:pPr algn="l"/>
            <a:r>
              <a:rPr lang="es-MX" sz="1400" b="1" i="0" dirty="0">
                <a:solidFill>
                  <a:srgbClr val="1F1F1F"/>
                </a:solidFill>
                <a:effectLst/>
                <a:latin typeface="var(--cds-font-family-source-sans-pro)"/>
              </a:rPr>
              <a:t>Uso de mayúsculas y distinción entre mayúsculas y minúsculas</a:t>
            </a:r>
          </a:p>
          <a:p>
            <a:pPr marL="0" indent="0" algn="l">
              <a:buNone/>
            </a:pPr>
            <a:r>
              <a:rPr lang="es-MX" sz="1400" b="0" i="0" dirty="0">
                <a:solidFill>
                  <a:srgbClr val="1F1F1F"/>
                </a:solidFill>
                <a:effectLst/>
                <a:latin typeface="Source Sans Pro" panose="020B0503030403020204" pitchFamily="34" charset="0"/>
              </a:rPr>
              <a:t>Para escribir consultas SQL como un profesional, siempre es bueno usar mayúsculas en los iniciadores de cláusulas </a:t>
            </a:r>
            <a:endParaRPr lang="es-MX" sz="1400" b="1" dirty="0">
              <a:solidFill>
                <a:srgbClr val="1F1F1F"/>
              </a:solidFill>
              <a:latin typeface="var(--cds-font-family-source-sans-pro)"/>
            </a:endParaRPr>
          </a:p>
          <a:p>
            <a:pPr marL="0" indent="0" algn="l">
              <a:buNone/>
            </a:pPr>
            <a:r>
              <a:rPr lang="es-MX" sz="1400" b="0" i="0" dirty="0">
                <a:solidFill>
                  <a:srgbClr val="1F1F1F"/>
                </a:solidFill>
                <a:effectLst/>
                <a:latin typeface="Source Sans Pro" panose="020B0503030403020204" pitchFamily="34" charset="0"/>
              </a:rPr>
              <a:t>Los proveedores DB SQL pueden utilizar variaciones ligeramente diferentes de SQL. Estas se denominan </a:t>
            </a:r>
            <a:r>
              <a:rPr lang="es-MX" sz="1400" b="1" i="0" dirty="0">
                <a:solidFill>
                  <a:srgbClr val="1F1F1F"/>
                </a:solidFill>
                <a:effectLst/>
                <a:latin typeface="unset"/>
              </a:rPr>
              <a:t>dialectos SQL</a:t>
            </a:r>
            <a:r>
              <a:rPr lang="es-MX" sz="1400" b="0" i="0" dirty="0">
                <a:solidFill>
                  <a:srgbClr val="1F1F1F"/>
                </a:solidFill>
                <a:effectLst/>
                <a:latin typeface="Source Sans Pro" panose="020B0503030403020204" pitchFamily="34" charset="0"/>
              </a:rPr>
              <a:t>. Algunos dialectos SQL distinguen entre mayúsculas y minúsculas</a:t>
            </a:r>
            <a:r>
              <a:rPr lang="es-MX" sz="1400" b="1" i="0" dirty="0">
                <a:solidFill>
                  <a:srgbClr val="1F1F1F"/>
                </a:solidFill>
                <a:effectLst/>
                <a:latin typeface="var(--cds-font-family-source-sans-pro)"/>
              </a:rPr>
              <a:t>.</a:t>
            </a:r>
          </a:p>
          <a:p>
            <a:pPr algn="l"/>
            <a:r>
              <a:rPr lang="es-MX" sz="1400" b="1" i="0" dirty="0">
                <a:solidFill>
                  <a:srgbClr val="1F1F1F"/>
                </a:solidFill>
                <a:effectLst/>
                <a:latin typeface="var(--cds-font-family-source-sans-pro)"/>
              </a:rPr>
              <a:t>Comillas simples o dobles: '' o " "</a:t>
            </a:r>
          </a:p>
          <a:p>
            <a:pPr marL="0" indent="0" algn="l">
              <a:buNone/>
            </a:pPr>
            <a:r>
              <a:rPr lang="es-MX" sz="1400" b="0" i="0" dirty="0">
                <a:solidFill>
                  <a:srgbClr val="1F1F1F"/>
                </a:solidFill>
                <a:effectLst/>
                <a:latin typeface="var(--cds-font-family-source-sans-pro)"/>
              </a:rPr>
              <a:t>No es importante si utilizas comillas simples ‘_' o comillas dobles “_" cuando nos referimos a las cadenas. </a:t>
            </a:r>
          </a:p>
          <a:p>
            <a:pPr marL="0" indent="0" algn="l">
              <a:buNone/>
            </a:pPr>
            <a:r>
              <a:rPr lang="es-MX" sz="1400" b="0" i="0" dirty="0">
                <a:solidFill>
                  <a:srgbClr val="1F1F1F"/>
                </a:solidFill>
                <a:effectLst/>
                <a:latin typeface="Source Sans Pro" panose="020B0503030403020204" pitchFamily="34" charset="0"/>
              </a:rPr>
              <a:t>el uso de comillas simples para cadenas. </a:t>
            </a:r>
            <a:r>
              <a:rPr lang="es-MX" sz="1400" b="0" i="0" dirty="0">
                <a:solidFill>
                  <a:srgbClr val="1F1F1F"/>
                </a:solidFill>
                <a:effectLst/>
                <a:latin typeface="var(--cds-font-family-source-sans-pro)"/>
              </a:rPr>
              <a:t>Cuando tu cadena contiene un apóstrofo usa comillas</a:t>
            </a:r>
            <a:endParaRPr lang="es-MX" sz="1400" b="1" i="0" dirty="0">
              <a:solidFill>
                <a:srgbClr val="1F1F1F"/>
              </a:solidFill>
              <a:effectLst/>
              <a:latin typeface="var(--cds-font-family-source-sans-pro)"/>
            </a:endParaRPr>
          </a:p>
          <a:p>
            <a:pPr algn="l"/>
            <a:r>
              <a:rPr lang="es-MX" sz="1400" b="1" i="0" dirty="0">
                <a:solidFill>
                  <a:srgbClr val="1F1F1F"/>
                </a:solidFill>
                <a:effectLst/>
                <a:latin typeface="var(--cds-font-family-source-sans-pro)"/>
              </a:rPr>
              <a:t>Comentarios como recordatorios</a:t>
            </a:r>
          </a:p>
          <a:p>
            <a:pPr marL="0" indent="0" algn="l">
              <a:buNone/>
            </a:pPr>
            <a:r>
              <a:rPr lang="es-MX" sz="1400" b="0" i="0" dirty="0">
                <a:solidFill>
                  <a:srgbClr val="1F1F1F"/>
                </a:solidFill>
                <a:effectLst/>
                <a:latin typeface="Source Sans Pro" panose="020B0503030403020204" pitchFamily="34" charset="0"/>
              </a:rPr>
              <a:t>Puedes utilizar gato # o dos guiones --</a:t>
            </a:r>
            <a:endParaRPr lang="es-MX" sz="1400" b="1" i="0" dirty="0">
              <a:solidFill>
                <a:srgbClr val="1F1F1F"/>
              </a:solidFill>
              <a:effectLst/>
              <a:latin typeface="var(--cds-font-family-source-sans-pro)"/>
            </a:endParaRPr>
          </a:p>
          <a:p>
            <a:pPr algn="l"/>
            <a:r>
              <a:rPr lang="es-MX" sz="1400" b="1" i="0" dirty="0">
                <a:solidFill>
                  <a:srgbClr val="1F1F1F"/>
                </a:solidFill>
                <a:effectLst/>
                <a:latin typeface="var(--cds-font-family-source-sans-pro)"/>
              </a:rPr>
              <a:t>Nombres en </a:t>
            </a:r>
            <a:r>
              <a:rPr lang="es-MX" sz="1400" b="1" i="0" dirty="0" err="1">
                <a:solidFill>
                  <a:srgbClr val="1F1F1F"/>
                </a:solidFill>
                <a:effectLst/>
                <a:latin typeface="var(--cds-font-family-source-sans-pro)"/>
              </a:rPr>
              <a:t>snake_case</a:t>
            </a:r>
            <a:r>
              <a:rPr lang="es-MX" sz="1400" b="1" i="0" dirty="0">
                <a:solidFill>
                  <a:srgbClr val="1F1F1F"/>
                </a:solidFill>
                <a:effectLst/>
                <a:latin typeface="var(--cds-font-family-source-sans-pro)"/>
              </a:rPr>
              <a:t> para columnas </a:t>
            </a:r>
          </a:p>
          <a:p>
            <a:pPr marL="0" indent="0" algn="l">
              <a:buNone/>
            </a:pPr>
            <a:r>
              <a:rPr lang="es-MX" sz="1400" b="0" i="0" dirty="0">
                <a:solidFill>
                  <a:srgbClr val="1F1F1F"/>
                </a:solidFill>
                <a:effectLst/>
                <a:latin typeface="Source Sans Pro" panose="020B0503030403020204" pitchFamily="34" charset="0"/>
              </a:rPr>
              <a:t>nombres fáciles de entender, los nombres nunca deben tener espacios.</a:t>
            </a:r>
            <a:endParaRPr lang="es-MX" sz="1400" b="1" i="0" dirty="0">
              <a:solidFill>
                <a:srgbClr val="1F1F1F"/>
              </a:solidFill>
              <a:effectLst/>
              <a:latin typeface="var(--cds-font-family-source-sans-pro)"/>
            </a:endParaRPr>
          </a:p>
          <a:p>
            <a:pPr algn="l"/>
            <a:r>
              <a:rPr lang="es-MX" sz="1400" b="1" i="0" dirty="0" err="1">
                <a:solidFill>
                  <a:srgbClr val="1F1F1F"/>
                </a:solidFill>
                <a:effectLst/>
                <a:latin typeface="var(--cds-font-family-source-sans-pro)"/>
              </a:rPr>
              <a:t>CamelCase</a:t>
            </a:r>
            <a:r>
              <a:rPr lang="es-MX" sz="1400" b="1" i="0" dirty="0">
                <a:solidFill>
                  <a:srgbClr val="1F1F1F"/>
                </a:solidFill>
                <a:effectLst/>
                <a:latin typeface="var(--cds-font-family-source-sans-pro)"/>
              </a:rPr>
              <a:t> para los nombres de las tablas</a:t>
            </a:r>
          </a:p>
          <a:p>
            <a:pPr marL="0" indent="0" algn="l">
              <a:buNone/>
            </a:pPr>
            <a:r>
              <a:rPr lang="es-MX" sz="1400" b="0" i="0" dirty="0">
                <a:solidFill>
                  <a:srgbClr val="1F1F1F"/>
                </a:solidFill>
                <a:effectLst/>
                <a:latin typeface="Source Sans Pro" panose="020B0503030403020204" pitchFamily="34" charset="0"/>
              </a:rPr>
              <a:t>escribes con mayúscula la primera letra de cada palabra, como si fueran las dos jorobas de un camello bactriano. </a:t>
            </a:r>
            <a:endParaRPr lang="es-MX" sz="1400" b="1" i="0" dirty="0">
              <a:solidFill>
                <a:srgbClr val="1F1F1F"/>
              </a:solidFill>
              <a:effectLst/>
              <a:latin typeface="var(--cds-font-family-source-sans-pro)"/>
            </a:endParaRPr>
          </a:p>
          <a:p>
            <a:r>
              <a:rPr lang="es-MX" sz="1400" b="1" i="0" dirty="0">
                <a:solidFill>
                  <a:srgbClr val="1F1F1F"/>
                </a:solidFill>
                <a:effectLst/>
                <a:latin typeface="var(--cds-font-family-source-sans-pro)"/>
              </a:rPr>
              <a:t>Sangría </a:t>
            </a:r>
          </a:p>
          <a:p>
            <a:pPr marL="0" indent="0">
              <a:buNone/>
            </a:pPr>
            <a:r>
              <a:rPr lang="es-MX" sz="1400" b="0" i="0" dirty="0">
                <a:solidFill>
                  <a:srgbClr val="1F1F1F"/>
                </a:solidFill>
                <a:effectLst/>
                <a:latin typeface="Source Sans Pro" panose="020B0503030403020204" pitchFamily="34" charset="0"/>
              </a:rPr>
              <a:t>es preferible mantener la longitud de cada línea en una consulta</a:t>
            </a:r>
          </a:p>
          <a:p>
            <a:pPr algn="l"/>
            <a:r>
              <a:rPr lang="es-MX" sz="1400" b="1" i="0" dirty="0">
                <a:solidFill>
                  <a:srgbClr val="1F1F1F"/>
                </a:solidFill>
                <a:effectLst/>
                <a:latin typeface="var(--cds-font-family-source-sans-pro)"/>
              </a:rPr>
              <a:t>Comentarios de muchas líneas</a:t>
            </a:r>
          </a:p>
          <a:p>
            <a:pPr marL="0" indent="0" algn="l">
              <a:buNone/>
            </a:pPr>
            <a:r>
              <a:rPr lang="es-MX" sz="1400" b="0" i="0" dirty="0">
                <a:solidFill>
                  <a:srgbClr val="1F1F1F"/>
                </a:solidFill>
                <a:effectLst/>
                <a:latin typeface="var(--cds-font-family-source-sans-pro)"/>
              </a:rPr>
              <a:t>Si realizas comentarios que ocupan muchas líneas, puedes utilizar -- para cada línea. O si tienes más de dos líneas de comentarios, sería más prolijo y fácil utilizar /* para comenzar el comentario y */ para cerrarlo.</a:t>
            </a:r>
            <a:r>
              <a:rPr lang="es-MX" sz="1400" b="1" i="0" dirty="0">
                <a:solidFill>
                  <a:srgbClr val="1F1F1F"/>
                </a:solidFill>
                <a:effectLst/>
                <a:latin typeface="var(--cds-font-family-source-sans-pro)"/>
              </a:rPr>
              <a:t> Editores de texto SQL</a:t>
            </a:r>
          </a:p>
          <a:p>
            <a:pPr algn="l"/>
            <a:r>
              <a:rPr lang="es-MX" sz="1400" b="1" i="0" dirty="0">
                <a:solidFill>
                  <a:srgbClr val="1F1F1F"/>
                </a:solidFill>
                <a:effectLst/>
                <a:latin typeface="var(--cds-font-family-source-sans-pro)"/>
              </a:rPr>
              <a:t>Editores de texto SQL</a:t>
            </a:r>
          </a:p>
          <a:p>
            <a:pPr marL="0" indent="0" algn="l">
              <a:buNone/>
            </a:pPr>
            <a:r>
              <a:rPr lang="es-MX" sz="1400" b="0" i="0" dirty="0">
                <a:solidFill>
                  <a:srgbClr val="1F1F1F"/>
                </a:solidFill>
                <a:effectLst/>
                <a:latin typeface="Source Sans Pro" panose="020B0503030403020204" pitchFamily="34" charset="0"/>
              </a:rPr>
              <a:t>no todas las plataformas SQL tienen editores de texto nativos para escribir en código SQL. puedes escribir tus consultas SQL de manera más sencilla y con códigos coloridos. </a:t>
            </a:r>
            <a:endParaRPr lang="es-MX" sz="1400" b="1" i="0" dirty="0">
              <a:solidFill>
                <a:srgbClr val="1F1F1F"/>
              </a:solidFill>
              <a:effectLst/>
              <a:latin typeface="var(--cds-font-family-source-sans-pro)"/>
            </a:endParaRPr>
          </a:p>
          <a:p>
            <a:pPr algn="l">
              <a:buFont typeface="Arial" panose="020B0604020202020204" pitchFamily="34" charset="0"/>
              <a:buChar char="•"/>
            </a:pPr>
            <a:r>
              <a:rPr lang="es-MX" sz="1400" b="1" dirty="0">
                <a:solidFill>
                  <a:srgbClr val="1F1F1F"/>
                </a:solidFill>
                <a:latin typeface="var(--cds-font-family-source-sans-pro)"/>
              </a:rPr>
              <a:t> </a:t>
            </a:r>
            <a:r>
              <a:rPr lang="es-MX" sz="1400" b="0" i="0" u="sng" dirty="0">
                <a:solidFill>
                  <a:srgbClr val="1F1F1F"/>
                </a:solidFill>
                <a:effectLst/>
                <a:latin typeface="var(--cds-font-family-source-sans-pro)"/>
                <a:hlinkClick r:id="rId2"/>
              </a:rPr>
              <a:t>Buscar y reemplazar en Sublime Text</a:t>
            </a:r>
            <a:r>
              <a:rPr lang="es-MX" sz="1400" b="0" i="0" u="sng" dirty="0">
                <a:solidFill>
                  <a:srgbClr val="1F1F1F"/>
                </a:solidFill>
                <a:effectLst/>
                <a:latin typeface="var(--cds-font-family-source-sans-pro)"/>
              </a:rPr>
              <a:t>           </a:t>
            </a:r>
            <a:r>
              <a:rPr lang="es-MX" sz="1400" b="0" i="0" u="sng" dirty="0">
                <a:solidFill>
                  <a:srgbClr val="1F1F1F"/>
                </a:solidFill>
                <a:effectLst/>
                <a:latin typeface="var(--cds-font-family-source-sans-pro)"/>
                <a:hlinkClick r:id="rId3"/>
              </a:rPr>
              <a:t>Tutorial de expresiones regulares</a:t>
            </a:r>
            <a:r>
              <a:rPr lang="es-MX" sz="1400" b="0" i="0" dirty="0">
                <a:solidFill>
                  <a:srgbClr val="1F1F1F"/>
                </a:solidFill>
                <a:effectLst/>
                <a:latin typeface="var(--cds-font-family-source-sans-pro)"/>
              </a:rPr>
              <a:t> (si no sabes qué son las expresiones regulares)  </a:t>
            </a:r>
            <a:r>
              <a:rPr lang="es-MX" sz="1400" b="0" i="0" u="sng" dirty="0">
                <a:solidFill>
                  <a:srgbClr val="1F1F1F"/>
                </a:solidFill>
                <a:effectLst/>
                <a:latin typeface="var(--cds-font-family-source-sans-pro)"/>
                <a:hlinkClick r:id="rId4"/>
              </a:rPr>
              <a:t>Hoja de referencia de expresiones regulares</a:t>
            </a:r>
            <a:endParaRPr lang="es-MX" sz="1400" b="0" i="0" dirty="0">
              <a:solidFill>
                <a:srgbClr val="1F1F1F"/>
              </a:solidFill>
              <a:effectLst/>
              <a:latin typeface="var(--cds-font-family-source-sans-pro)"/>
            </a:endParaRPr>
          </a:p>
        </p:txBody>
      </p:sp>
    </p:spTree>
    <p:extLst>
      <p:ext uri="{BB962C8B-B14F-4D97-AF65-F5344CB8AC3E}">
        <p14:creationId xmlns:p14="http://schemas.microsoft.com/office/powerpoint/2010/main" val="47446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77C0A2C-0332-F269-C454-5396F11D4CD2}"/>
              </a:ext>
            </a:extLst>
          </p:cNvPr>
          <p:cNvPicPr>
            <a:picLocks noChangeAspect="1"/>
          </p:cNvPicPr>
          <p:nvPr/>
        </p:nvPicPr>
        <p:blipFill>
          <a:blip r:embed="rId2"/>
          <a:stretch>
            <a:fillRect/>
          </a:stretch>
        </p:blipFill>
        <p:spPr>
          <a:xfrm>
            <a:off x="366711" y="393122"/>
            <a:ext cx="5781675" cy="1552575"/>
          </a:xfrm>
          <a:prstGeom prst="rect">
            <a:avLst/>
          </a:prstGeom>
        </p:spPr>
      </p:pic>
      <p:pic>
        <p:nvPicPr>
          <p:cNvPr id="9" name="Imagen 8">
            <a:extLst>
              <a:ext uri="{FF2B5EF4-FFF2-40B4-BE49-F238E27FC236}">
                <a16:creationId xmlns:a16="http://schemas.microsoft.com/office/drawing/2014/main" id="{DDF7F683-0454-B780-3483-1CFEADFB164A}"/>
              </a:ext>
            </a:extLst>
          </p:cNvPr>
          <p:cNvPicPr>
            <a:picLocks noChangeAspect="1"/>
          </p:cNvPicPr>
          <p:nvPr/>
        </p:nvPicPr>
        <p:blipFill>
          <a:blip r:embed="rId3"/>
          <a:stretch>
            <a:fillRect/>
          </a:stretch>
        </p:blipFill>
        <p:spPr>
          <a:xfrm>
            <a:off x="419099" y="2536680"/>
            <a:ext cx="5248275" cy="1447800"/>
          </a:xfrm>
          <a:prstGeom prst="rect">
            <a:avLst/>
          </a:prstGeom>
        </p:spPr>
      </p:pic>
      <p:pic>
        <p:nvPicPr>
          <p:cNvPr id="11" name="Imagen 10">
            <a:extLst>
              <a:ext uri="{FF2B5EF4-FFF2-40B4-BE49-F238E27FC236}">
                <a16:creationId xmlns:a16="http://schemas.microsoft.com/office/drawing/2014/main" id="{5AB2C99E-4586-3C50-0C50-1EBAB3271C00}"/>
              </a:ext>
            </a:extLst>
          </p:cNvPr>
          <p:cNvPicPr>
            <a:picLocks noChangeAspect="1"/>
          </p:cNvPicPr>
          <p:nvPr/>
        </p:nvPicPr>
        <p:blipFill>
          <a:blip r:embed="rId4"/>
          <a:stretch>
            <a:fillRect/>
          </a:stretch>
        </p:blipFill>
        <p:spPr>
          <a:xfrm>
            <a:off x="419099" y="4777220"/>
            <a:ext cx="5676900" cy="1543050"/>
          </a:xfrm>
          <a:prstGeom prst="rect">
            <a:avLst/>
          </a:prstGeom>
        </p:spPr>
      </p:pic>
      <p:pic>
        <p:nvPicPr>
          <p:cNvPr id="3" name="Imagen 2">
            <a:extLst>
              <a:ext uri="{FF2B5EF4-FFF2-40B4-BE49-F238E27FC236}">
                <a16:creationId xmlns:a16="http://schemas.microsoft.com/office/drawing/2014/main" id="{B92798AF-4F1B-23F4-FF4A-F7B46F624FEF}"/>
              </a:ext>
            </a:extLst>
          </p:cNvPr>
          <p:cNvPicPr>
            <a:picLocks noChangeAspect="1"/>
          </p:cNvPicPr>
          <p:nvPr/>
        </p:nvPicPr>
        <p:blipFill>
          <a:blip r:embed="rId5"/>
          <a:stretch>
            <a:fillRect/>
          </a:stretch>
        </p:blipFill>
        <p:spPr>
          <a:xfrm>
            <a:off x="6095999" y="1469880"/>
            <a:ext cx="5448300" cy="1066800"/>
          </a:xfrm>
          <a:prstGeom prst="rect">
            <a:avLst/>
          </a:prstGeom>
        </p:spPr>
      </p:pic>
      <p:pic>
        <p:nvPicPr>
          <p:cNvPr id="6" name="Imagen 5">
            <a:extLst>
              <a:ext uri="{FF2B5EF4-FFF2-40B4-BE49-F238E27FC236}">
                <a16:creationId xmlns:a16="http://schemas.microsoft.com/office/drawing/2014/main" id="{79EFFDF0-F790-84F3-3F7A-2C4B0D61641B}"/>
              </a:ext>
            </a:extLst>
          </p:cNvPr>
          <p:cNvPicPr>
            <a:picLocks noChangeAspect="1"/>
          </p:cNvPicPr>
          <p:nvPr/>
        </p:nvPicPr>
        <p:blipFill>
          <a:blip r:embed="rId6"/>
          <a:stretch>
            <a:fillRect/>
          </a:stretch>
        </p:blipFill>
        <p:spPr>
          <a:xfrm>
            <a:off x="6166192" y="3429000"/>
            <a:ext cx="6000750" cy="1647825"/>
          </a:xfrm>
          <a:prstGeom prst="rect">
            <a:avLst/>
          </a:prstGeom>
        </p:spPr>
      </p:pic>
    </p:spTree>
    <p:extLst>
      <p:ext uri="{BB962C8B-B14F-4D97-AF65-F5344CB8AC3E}">
        <p14:creationId xmlns:p14="http://schemas.microsoft.com/office/powerpoint/2010/main" val="34437034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E13CF4-EA13-C807-5CF2-766A8D3E2625}"/>
              </a:ext>
            </a:extLst>
          </p:cNvPr>
          <p:cNvSpPr>
            <a:spLocks noGrp="1"/>
          </p:cNvSpPr>
          <p:nvPr>
            <p:ph type="title"/>
          </p:nvPr>
        </p:nvSpPr>
        <p:spPr>
          <a:xfrm>
            <a:off x="2833254" y="1993034"/>
            <a:ext cx="3969327" cy="1435966"/>
          </a:xfrm>
        </p:spPr>
        <p:txBody>
          <a:bodyPr/>
          <a:lstStyle/>
          <a:p>
            <a:r>
              <a:rPr lang="es-MX" b="1" dirty="0">
                <a:solidFill>
                  <a:srgbClr val="FF0000"/>
                </a:solidFill>
              </a:rPr>
              <a:t>SEMANA 4</a:t>
            </a:r>
          </a:p>
        </p:txBody>
      </p:sp>
    </p:spTree>
    <p:extLst>
      <p:ext uri="{BB962C8B-B14F-4D97-AF65-F5344CB8AC3E}">
        <p14:creationId xmlns:p14="http://schemas.microsoft.com/office/powerpoint/2010/main" val="9279103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FDBFB3D-30A4-4F81-4EFA-6A1C57961866}"/>
              </a:ext>
            </a:extLst>
          </p:cNvPr>
          <p:cNvPicPr>
            <a:picLocks noGrp="1" noChangeAspect="1"/>
          </p:cNvPicPr>
          <p:nvPr>
            <p:ph idx="1"/>
          </p:nvPr>
        </p:nvPicPr>
        <p:blipFill>
          <a:blip r:embed="rId2"/>
          <a:stretch>
            <a:fillRect/>
          </a:stretch>
        </p:blipFill>
        <p:spPr>
          <a:xfrm>
            <a:off x="422837" y="368874"/>
            <a:ext cx="5819775" cy="1990725"/>
          </a:xfrm>
        </p:spPr>
      </p:pic>
      <p:pic>
        <p:nvPicPr>
          <p:cNvPr id="7" name="Imagen 6">
            <a:extLst>
              <a:ext uri="{FF2B5EF4-FFF2-40B4-BE49-F238E27FC236}">
                <a16:creationId xmlns:a16="http://schemas.microsoft.com/office/drawing/2014/main" id="{AA830E2D-229B-F081-25AD-CEBACCDF50A1}"/>
              </a:ext>
            </a:extLst>
          </p:cNvPr>
          <p:cNvPicPr>
            <a:picLocks noChangeAspect="1"/>
          </p:cNvPicPr>
          <p:nvPr/>
        </p:nvPicPr>
        <p:blipFill>
          <a:blip r:embed="rId3"/>
          <a:stretch>
            <a:fillRect/>
          </a:stretch>
        </p:blipFill>
        <p:spPr>
          <a:xfrm>
            <a:off x="374698" y="2891238"/>
            <a:ext cx="6324600" cy="2409825"/>
          </a:xfrm>
          <a:prstGeom prst="rect">
            <a:avLst/>
          </a:prstGeom>
        </p:spPr>
      </p:pic>
      <p:pic>
        <p:nvPicPr>
          <p:cNvPr id="9" name="Imagen 8">
            <a:extLst>
              <a:ext uri="{FF2B5EF4-FFF2-40B4-BE49-F238E27FC236}">
                <a16:creationId xmlns:a16="http://schemas.microsoft.com/office/drawing/2014/main" id="{6B1C7F6B-43B6-2602-FA07-BD03A83C61B0}"/>
              </a:ext>
            </a:extLst>
          </p:cNvPr>
          <p:cNvPicPr>
            <a:picLocks noChangeAspect="1"/>
          </p:cNvPicPr>
          <p:nvPr/>
        </p:nvPicPr>
        <p:blipFill>
          <a:blip r:embed="rId4"/>
          <a:stretch>
            <a:fillRect/>
          </a:stretch>
        </p:blipFill>
        <p:spPr>
          <a:xfrm>
            <a:off x="6387538" y="450237"/>
            <a:ext cx="5381625" cy="1400175"/>
          </a:xfrm>
          <a:prstGeom prst="rect">
            <a:avLst/>
          </a:prstGeom>
        </p:spPr>
      </p:pic>
      <p:pic>
        <p:nvPicPr>
          <p:cNvPr id="11" name="Imagen 10">
            <a:extLst>
              <a:ext uri="{FF2B5EF4-FFF2-40B4-BE49-F238E27FC236}">
                <a16:creationId xmlns:a16="http://schemas.microsoft.com/office/drawing/2014/main" id="{940283EC-195C-8241-D6E9-252EB436D89D}"/>
              </a:ext>
            </a:extLst>
          </p:cNvPr>
          <p:cNvPicPr>
            <a:picLocks noChangeAspect="1"/>
          </p:cNvPicPr>
          <p:nvPr/>
        </p:nvPicPr>
        <p:blipFill>
          <a:blip r:embed="rId5"/>
          <a:stretch>
            <a:fillRect/>
          </a:stretch>
        </p:blipFill>
        <p:spPr>
          <a:xfrm>
            <a:off x="7819512" y="2647950"/>
            <a:ext cx="2714625" cy="1562100"/>
          </a:xfrm>
          <a:prstGeom prst="rect">
            <a:avLst/>
          </a:prstGeom>
        </p:spPr>
      </p:pic>
      <p:pic>
        <p:nvPicPr>
          <p:cNvPr id="13" name="Imagen 12">
            <a:extLst>
              <a:ext uri="{FF2B5EF4-FFF2-40B4-BE49-F238E27FC236}">
                <a16:creationId xmlns:a16="http://schemas.microsoft.com/office/drawing/2014/main" id="{4AC19AC7-46B6-7AD6-F6A4-2392969B5936}"/>
              </a:ext>
            </a:extLst>
          </p:cNvPr>
          <p:cNvPicPr>
            <a:picLocks noChangeAspect="1"/>
          </p:cNvPicPr>
          <p:nvPr/>
        </p:nvPicPr>
        <p:blipFill>
          <a:blip r:embed="rId6"/>
          <a:stretch>
            <a:fillRect/>
          </a:stretch>
        </p:blipFill>
        <p:spPr>
          <a:xfrm>
            <a:off x="3960860" y="5301063"/>
            <a:ext cx="5476875" cy="723900"/>
          </a:xfrm>
          <a:prstGeom prst="rect">
            <a:avLst/>
          </a:prstGeom>
        </p:spPr>
      </p:pic>
    </p:spTree>
    <p:extLst>
      <p:ext uri="{BB962C8B-B14F-4D97-AF65-F5344CB8AC3E}">
        <p14:creationId xmlns:p14="http://schemas.microsoft.com/office/powerpoint/2010/main" val="1525748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DC77AB-6DDC-45CD-121E-625662178091}"/>
              </a:ext>
            </a:extLst>
          </p:cNvPr>
          <p:cNvSpPr>
            <a:spLocks noGrp="1"/>
          </p:cNvSpPr>
          <p:nvPr>
            <p:ph type="title"/>
          </p:nvPr>
        </p:nvSpPr>
        <p:spPr>
          <a:xfrm>
            <a:off x="838200" y="32616"/>
            <a:ext cx="10515600" cy="452293"/>
          </a:xfrm>
        </p:spPr>
        <p:txBody>
          <a:bodyPr>
            <a:noAutofit/>
          </a:bodyPr>
          <a:lstStyle/>
          <a:p>
            <a:r>
              <a:rPr lang="es-MX" sz="3200" b="1" i="0" dirty="0">
                <a:solidFill>
                  <a:srgbClr val="1F1F1F"/>
                </a:solidFill>
                <a:effectLst/>
                <a:latin typeface="OpenSans"/>
              </a:rPr>
              <a:t>Pautas</a:t>
            </a:r>
            <a:r>
              <a:rPr lang="es-MX" sz="3600" b="1" i="0" dirty="0">
                <a:solidFill>
                  <a:srgbClr val="1F1F1F"/>
                </a:solidFill>
                <a:effectLst/>
                <a:latin typeface="OpenSans"/>
              </a:rPr>
              <a:t> </a:t>
            </a:r>
            <a:r>
              <a:rPr lang="es-MX" sz="3200" b="1" i="0" dirty="0">
                <a:solidFill>
                  <a:srgbClr val="1F1F1F"/>
                </a:solidFill>
                <a:effectLst/>
                <a:latin typeface="OpenSans"/>
              </a:rPr>
              <a:t>de</a:t>
            </a:r>
            <a:r>
              <a:rPr lang="es-MX" sz="3600" b="1" i="0" dirty="0">
                <a:solidFill>
                  <a:srgbClr val="1F1F1F"/>
                </a:solidFill>
                <a:effectLst/>
                <a:latin typeface="OpenSans"/>
              </a:rPr>
              <a:t> </a:t>
            </a:r>
            <a:r>
              <a:rPr lang="es-MX" sz="3200" b="1" i="0" dirty="0">
                <a:solidFill>
                  <a:srgbClr val="1F1F1F"/>
                </a:solidFill>
                <a:effectLst/>
                <a:latin typeface="OpenSans"/>
              </a:rPr>
              <a:t>organización</a:t>
            </a:r>
            <a:endParaRPr lang="es-MX" sz="3600" dirty="0"/>
          </a:p>
        </p:txBody>
      </p:sp>
      <p:sp>
        <p:nvSpPr>
          <p:cNvPr id="3" name="Marcador de contenido 2">
            <a:extLst>
              <a:ext uri="{FF2B5EF4-FFF2-40B4-BE49-F238E27FC236}">
                <a16:creationId xmlns:a16="http://schemas.microsoft.com/office/drawing/2014/main" id="{EB367085-4D47-7E66-F7E5-F3FB6C814A41}"/>
              </a:ext>
            </a:extLst>
          </p:cNvPr>
          <p:cNvSpPr>
            <a:spLocks noGrp="1"/>
          </p:cNvSpPr>
          <p:nvPr>
            <p:ph idx="1"/>
          </p:nvPr>
        </p:nvSpPr>
        <p:spPr>
          <a:xfrm>
            <a:off x="278822" y="706582"/>
            <a:ext cx="11566813" cy="5957454"/>
          </a:xfrm>
        </p:spPr>
        <p:txBody>
          <a:bodyPr>
            <a:normAutofit fontScale="62500" lnSpcReduction="20000"/>
          </a:bodyPr>
          <a:lstStyle/>
          <a:p>
            <a:pPr marL="0" indent="0" algn="l">
              <a:buNone/>
            </a:pPr>
            <a:r>
              <a:rPr lang="es-MX" b="1" i="0" dirty="0">
                <a:solidFill>
                  <a:srgbClr val="1F1F1F"/>
                </a:solidFill>
                <a:effectLst/>
                <a:latin typeface="var(--cds-font-family-source-sans-pro)"/>
              </a:rPr>
              <a:t>Prácticas recomendadas para las convenciones de nomenclatura de archivos</a:t>
            </a:r>
          </a:p>
          <a:p>
            <a:pPr algn="l">
              <a:buFont typeface="Arial" panose="020B0604020202020204" pitchFamily="34" charset="0"/>
              <a:buChar char="•"/>
            </a:pPr>
            <a:r>
              <a:rPr lang="es-MX" b="0" i="0" dirty="0">
                <a:solidFill>
                  <a:srgbClr val="1F1F1F"/>
                </a:solidFill>
                <a:effectLst/>
                <a:latin typeface="var(--cds-font-family-source-sans-pro)"/>
              </a:rPr>
              <a:t>Decide las convenciones de nomenclatura de archivos al inicio de un proyecto a fin de evitar tener que cambiar el nombre de los archivos una y otra vez.</a:t>
            </a:r>
          </a:p>
          <a:p>
            <a:pPr algn="l">
              <a:buFont typeface="Arial" panose="020B0604020202020204" pitchFamily="34" charset="0"/>
              <a:buChar char="•"/>
            </a:pPr>
            <a:r>
              <a:rPr lang="es-MX" b="0" i="0" dirty="0">
                <a:solidFill>
                  <a:srgbClr val="1F1F1F"/>
                </a:solidFill>
                <a:effectLst/>
                <a:latin typeface="var(--cds-font-family-source-sans-pro)"/>
              </a:rPr>
              <a:t>Alinea tus convenciones de nomenclatura de archivos con las que tu equipo o empresa ya aplican.</a:t>
            </a:r>
          </a:p>
          <a:p>
            <a:pPr algn="l">
              <a:buFont typeface="Arial" panose="020B0604020202020204" pitchFamily="34" charset="0"/>
              <a:buChar char="•"/>
            </a:pPr>
            <a:r>
              <a:rPr lang="es-MX" b="0" i="0" dirty="0">
                <a:solidFill>
                  <a:srgbClr val="1F1F1F"/>
                </a:solidFill>
                <a:effectLst/>
                <a:latin typeface="var(--cds-font-family-source-sans-pro)"/>
              </a:rPr>
              <a:t>Asegúrate de que los nombres de los archivos sean significativos; ten en cuenta incluir información como el nombre del proyecto y cualquier otra cosa que te ayude a identificar (y a usar) rápidamente el archivo para el propósito adecuado.</a:t>
            </a:r>
          </a:p>
          <a:p>
            <a:pPr algn="l">
              <a:buFont typeface="Arial" panose="020B0604020202020204" pitchFamily="34" charset="0"/>
              <a:buChar char="•"/>
            </a:pPr>
            <a:r>
              <a:rPr lang="es-MX" b="0" i="0" dirty="0">
                <a:solidFill>
                  <a:srgbClr val="1F1F1F"/>
                </a:solidFill>
                <a:effectLst/>
                <a:latin typeface="var(--cds-font-family-source-sans-pro)"/>
              </a:rPr>
              <a:t>Incluye la fecha y el número de versión en los nombres de los archivos; los formatos comunes son AAAAMMDD para las fechas y v## para las versiones (o revisiones).</a:t>
            </a:r>
          </a:p>
          <a:p>
            <a:pPr algn="l">
              <a:buFont typeface="Arial" panose="020B0604020202020204" pitchFamily="34" charset="0"/>
              <a:buChar char="•"/>
            </a:pPr>
            <a:r>
              <a:rPr lang="es-MX" b="0" i="0" dirty="0">
                <a:solidFill>
                  <a:srgbClr val="1F1F1F"/>
                </a:solidFill>
                <a:effectLst/>
                <a:latin typeface="var(--cds-font-family-source-sans-pro)"/>
              </a:rPr>
              <a:t>Crea un archivo de texto como archivo de muestra, con contenido que describa (desglose) la convención de nomenclatura de archivos y un nombre de archivo que se aplique.</a:t>
            </a:r>
          </a:p>
          <a:p>
            <a:pPr algn="l">
              <a:buFont typeface="Arial" panose="020B0604020202020204" pitchFamily="34" charset="0"/>
              <a:buChar char="•"/>
            </a:pPr>
            <a:r>
              <a:rPr lang="es-MX" b="0" i="0" dirty="0">
                <a:solidFill>
                  <a:srgbClr val="1F1F1F"/>
                </a:solidFill>
                <a:effectLst/>
                <a:latin typeface="var(--cds-font-family-source-sans-pro)"/>
              </a:rPr>
              <a:t>Evita los espacios y los caracteres especiales en los nombres de los archivos. En cambio, usa guiones, guiones bajos o letras mayúsculas. Los espacios y los caracteres especiales pueden producir errores en algunas aplicaciones.</a:t>
            </a:r>
          </a:p>
          <a:p>
            <a:pPr algn="l">
              <a:buFont typeface="Arial" panose="020B0604020202020204" pitchFamily="34" charset="0"/>
              <a:buChar char="•"/>
            </a:pPr>
            <a:endParaRPr lang="es-MX" b="0" i="0" dirty="0">
              <a:solidFill>
                <a:srgbClr val="1F1F1F"/>
              </a:solidFill>
              <a:effectLst/>
              <a:latin typeface="var(--cds-font-family-source-sans-pro)"/>
            </a:endParaRPr>
          </a:p>
          <a:p>
            <a:pPr marL="0" indent="0" algn="l">
              <a:buNone/>
            </a:pPr>
            <a:r>
              <a:rPr lang="es-MX" b="1" i="0" dirty="0">
                <a:solidFill>
                  <a:srgbClr val="1F1F1F"/>
                </a:solidFill>
                <a:effectLst/>
                <a:latin typeface="var(--cds-font-family-source-sans-pro)"/>
              </a:rPr>
              <a:t>Prácticas recomendadas para mantener los archivos organizados</a:t>
            </a:r>
          </a:p>
          <a:p>
            <a:pPr algn="l"/>
            <a:r>
              <a:rPr lang="es-MX" b="0" i="0" dirty="0">
                <a:solidFill>
                  <a:srgbClr val="1F1F1F"/>
                </a:solidFill>
                <a:effectLst/>
                <a:latin typeface="var(--cds-font-family-source-sans-pro)"/>
              </a:rPr>
              <a:t>Recuerda estos consejos para mantener tu organización cuando trabajas con archivos:</a:t>
            </a:r>
          </a:p>
          <a:p>
            <a:pPr algn="l">
              <a:buFont typeface="Arial" panose="020B0604020202020204" pitchFamily="34" charset="0"/>
              <a:buChar char="•"/>
            </a:pPr>
            <a:r>
              <a:rPr lang="es-MX" b="0" i="0" dirty="0">
                <a:solidFill>
                  <a:srgbClr val="1F1F1F"/>
                </a:solidFill>
                <a:effectLst/>
                <a:latin typeface="var(--cds-font-family-source-sans-pro)"/>
              </a:rPr>
              <a:t>Crea carpetas y subcarpetas en una jerarquía lógica para que los archivos relacionados se almacenen juntos.</a:t>
            </a:r>
          </a:p>
          <a:p>
            <a:pPr algn="l">
              <a:buFont typeface="Arial" panose="020B0604020202020204" pitchFamily="34" charset="0"/>
              <a:buChar char="•"/>
            </a:pPr>
            <a:r>
              <a:rPr lang="es-MX" b="0" i="0" dirty="0">
                <a:solidFill>
                  <a:srgbClr val="1F1F1F"/>
                </a:solidFill>
                <a:effectLst/>
                <a:latin typeface="var(--cds-font-family-source-sans-pro)"/>
              </a:rPr>
              <a:t>Separa el trabajo en curso del ya completado para que sea más fácil encontrar los archivos de los proyectos actuales. Archiva los archivos más antiguos en otra carpeta o en una unidad de almacenamiento externo.</a:t>
            </a:r>
          </a:p>
          <a:p>
            <a:pPr algn="l">
              <a:buFont typeface="Arial" panose="020B0604020202020204" pitchFamily="34" charset="0"/>
              <a:buChar char="•"/>
            </a:pPr>
            <a:r>
              <a:rPr lang="es-MX" b="0" i="0" dirty="0">
                <a:solidFill>
                  <a:srgbClr val="1F1F1F"/>
                </a:solidFill>
                <a:effectLst/>
                <a:latin typeface="var(--cds-font-family-source-sans-pro)"/>
              </a:rPr>
              <a:t>Si no se hace una copia de seguridad automática de tus archivos, deberás hacer una manualmente con frecuencia para no perder el trabajo importante,</a:t>
            </a:r>
            <a:endParaRPr lang="es-MX" dirty="0"/>
          </a:p>
        </p:txBody>
      </p:sp>
    </p:spTree>
    <p:extLst>
      <p:ext uri="{BB962C8B-B14F-4D97-AF65-F5344CB8AC3E}">
        <p14:creationId xmlns:p14="http://schemas.microsoft.com/office/powerpoint/2010/main" val="192998472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69B65D3-2742-111C-10DD-29AB44CB2AC9}"/>
              </a:ext>
            </a:extLst>
          </p:cNvPr>
          <p:cNvPicPr>
            <a:picLocks noChangeAspect="1"/>
          </p:cNvPicPr>
          <p:nvPr/>
        </p:nvPicPr>
        <p:blipFill>
          <a:blip r:embed="rId2"/>
          <a:stretch>
            <a:fillRect/>
          </a:stretch>
        </p:blipFill>
        <p:spPr>
          <a:xfrm>
            <a:off x="323557" y="407084"/>
            <a:ext cx="5610225" cy="1485900"/>
          </a:xfrm>
          <a:prstGeom prst="rect">
            <a:avLst/>
          </a:prstGeom>
        </p:spPr>
      </p:pic>
      <p:pic>
        <p:nvPicPr>
          <p:cNvPr id="9" name="Imagen 8">
            <a:extLst>
              <a:ext uri="{FF2B5EF4-FFF2-40B4-BE49-F238E27FC236}">
                <a16:creationId xmlns:a16="http://schemas.microsoft.com/office/drawing/2014/main" id="{27FB1475-14A6-261B-3D3B-FC5CBA1D3F1B}"/>
              </a:ext>
            </a:extLst>
          </p:cNvPr>
          <p:cNvPicPr>
            <a:picLocks noChangeAspect="1"/>
          </p:cNvPicPr>
          <p:nvPr/>
        </p:nvPicPr>
        <p:blipFill>
          <a:blip r:embed="rId3"/>
          <a:stretch>
            <a:fillRect/>
          </a:stretch>
        </p:blipFill>
        <p:spPr>
          <a:xfrm>
            <a:off x="523434" y="2339633"/>
            <a:ext cx="5715000" cy="3457575"/>
          </a:xfrm>
          <a:prstGeom prst="rect">
            <a:avLst/>
          </a:prstGeom>
        </p:spPr>
      </p:pic>
      <p:pic>
        <p:nvPicPr>
          <p:cNvPr id="11" name="Imagen 10">
            <a:extLst>
              <a:ext uri="{FF2B5EF4-FFF2-40B4-BE49-F238E27FC236}">
                <a16:creationId xmlns:a16="http://schemas.microsoft.com/office/drawing/2014/main" id="{D10B2AF8-54E8-8940-EFC1-865B9B75E906}"/>
              </a:ext>
            </a:extLst>
          </p:cNvPr>
          <p:cNvPicPr>
            <a:picLocks noChangeAspect="1"/>
          </p:cNvPicPr>
          <p:nvPr/>
        </p:nvPicPr>
        <p:blipFill>
          <a:blip r:embed="rId4"/>
          <a:stretch>
            <a:fillRect/>
          </a:stretch>
        </p:blipFill>
        <p:spPr>
          <a:xfrm>
            <a:off x="6238434" y="706609"/>
            <a:ext cx="5838825" cy="1409700"/>
          </a:xfrm>
          <a:prstGeom prst="rect">
            <a:avLst/>
          </a:prstGeom>
        </p:spPr>
      </p:pic>
    </p:spTree>
    <p:extLst>
      <p:ext uri="{BB962C8B-B14F-4D97-AF65-F5344CB8AC3E}">
        <p14:creationId xmlns:p14="http://schemas.microsoft.com/office/powerpoint/2010/main" val="1463809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44669DAE-A074-AE80-B390-A1E05372C606}"/>
              </a:ext>
            </a:extLst>
          </p:cNvPr>
          <p:cNvPicPr>
            <a:picLocks noChangeAspect="1"/>
          </p:cNvPicPr>
          <p:nvPr/>
        </p:nvPicPr>
        <p:blipFill>
          <a:blip r:embed="rId2"/>
          <a:stretch>
            <a:fillRect/>
          </a:stretch>
        </p:blipFill>
        <p:spPr>
          <a:xfrm>
            <a:off x="140678" y="175625"/>
            <a:ext cx="6096000" cy="1967235"/>
          </a:xfrm>
          <a:prstGeom prst="rect">
            <a:avLst/>
          </a:prstGeom>
        </p:spPr>
      </p:pic>
      <p:pic>
        <p:nvPicPr>
          <p:cNvPr id="7" name="Imagen 6">
            <a:extLst>
              <a:ext uri="{FF2B5EF4-FFF2-40B4-BE49-F238E27FC236}">
                <a16:creationId xmlns:a16="http://schemas.microsoft.com/office/drawing/2014/main" id="{123C8435-AC66-9EC1-D9F1-0EB5B36F4827}"/>
              </a:ext>
            </a:extLst>
          </p:cNvPr>
          <p:cNvPicPr>
            <a:picLocks noChangeAspect="1"/>
          </p:cNvPicPr>
          <p:nvPr/>
        </p:nvPicPr>
        <p:blipFill>
          <a:blip r:embed="rId3"/>
          <a:stretch>
            <a:fillRect/>
          </a:stretch>
        </p:blipFill>
        <p:spPr>
          <a:xfrm>
            <a:off x="140678" y="2314575"/>
            <a:ext cx="6280019" cy="1967235"/>
          </a:xfrm>
          <a:prstGeom prst="rect">
            <a:avLst/>
          </a:prstGeom>
        </p:spPr>
      </p:pic>
    </p:spTree>
    <p:extLst>
      <p:ext uri="{BB962C8B-B14F-4D97-AF65-F5344CB8AC3E}">
        <p14:creationId xmlns:p14="http://schemas.microsoft.com/office/powerpoint/2010/main" val="20569082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788B2E9-AA76-4057-AED6-3FDC1DCFD638}"/>
              </a:ext>
            </a:extLst>
          </p:cNvPr>
          <p:cNvPicPr>
            <a:picLocks noChangeAspect="1"/>
          </p:cNvPicPr>
          <p:nvPr/>
        </p:nvPicPr>
        <p:blipFill>
          <a:blip r:embed="rId2"/>
          <a:stretch>
            <a:fillRect/>
          </a:stretch>
        </p:blipFill>
        <p:spPr>
          <a:xfrm>
            <a:off x="402648" y="451572"/>
            <a:ext cx="5429250" cy="1438275"/>
          </a:xfrm>
          <a:prstGeom prst="rect">
            <a:avLst/>
          </a:prstGeom>
        </p:spPr>
      </p:pic>
      <p:pic>
        <p:nvPicPr>
          <p:cNvPr id="7" name="Imagen 6">
            <a:extLst>
              <a:ext uri="{FF2B5EF4-FFF2-40B4-BE49-F238E27FC236}">
                <a16:creationId xmlns:a16="http://schemas.microsoft.com/office/drawing/2014/main" id="{29D0A89F-32BA-BD8B-5221-C86267850ED0}"/>
              </a:ext>
            </a:extLst>
          </p:cNvPr>
          <p:cNvPicPr>
            <a:picLocks noChangeAspect="1"/>
          </p:cNvPicPr>
          <p:nvPr/>
        </p:nvPicPr>
        <p:blipFill>
          <a:blip r:embed="rId3"/>
          <a:stretch>
            <a:fillRect/>
          </a:stretch>
        </p:blipFill>
        <p:spPr>
          <a:xfrm>
            <a:off x="7302891" y="1032217"/>
            <a:ext cx="2819400" cy="685800"/>
          </a:xfrm>
          <a:prstGeom prst="rect">
            <a:avLst/>
          </a:prstGeom>
        </p:spPr>
      </p:pic>
      <p:pic>
        <p:nvPicPr>
          <p:cNvPr id="9" name="Imagen 8">
            <a:extLst>
              <a:ext uri="{FF2B5EF4-FFF2-40B4-BE49-F238E27FC236}">
                <a16:creationId xmlns:a16="http://schemas.microsoft.com/office/drawing/2014/main" id="{D3ED51CD-1D10-CC44-5E9F-3B93DAD74C96}"/>
              </a:ext>
            </a:extLst>
          </p:cNvPr>
          <p:cNvPicPr>
            <a:picLocks noChangeAspect="1"/>
          </p:cNvPicPr>
          <p:nvPr/>
        </p:nvPicPr>
        <p:blipFill>
          <a:blip r:embed="rId4"/>
          <a:stretch>
            <a:fillRect/>
          </a:stretch>
        </p:blipFill>
        <p:spPr>
          <a:xfrm>
            <a:off x="7641028" y="2349598"/>
            <a:ext cx="2143125" cy="723900"/>
          </a:xfrm>
          <a:prstGeom prst="rect">
            <a:avLst/>
          </a:prstGeom>
        </p:spPr>
      </p:pic>
      <p:pic>
        <p:nvPicPr>
          <p:cNvPr id="11" name="Imagen 10">
            <a:extLst>
              <a:ext uri="{FF2B5EF4-FFF2-40B4-BE49-F238E27FC236}">
                <a16:creationId xmlns:a16="http://schemas.microsoft.com/office/drawing/2014/main" id="{CB47A23A-4061-4473-835F-21ED03947589}"/>
              </a:ext>
            </a:extLst>
          </p:cNvPr>
          <p:cNvPicPr>
            <a:picLocks noChangeAspect="1"/>
          </p:cNvPicPr>
          <p:nvPr/>
        </p:nvPicPr>
        <p:blipFill>
          <a:blip r:embed="rId5"/>
          <a:stretch>
            <a:fillRect/>
          </a:stretch>
        </p:blipFill>
        <p:spPr>
          <a:xfrm>
            <a:off x="6930389" y="3743765"/>
            <a:ext cx="3899271" cy="2082018"/>
          </a:xfrm>
          <a:prstGeom prst="rect">
            <a:avLst/>
          </a:prstGeom>
        </p:spPr>
      </p:pic>
    </p:spTree>
    <p:extLst>
      <p:ext uri="{BB962C8B-B14F-4D97-AF65-F5344CB8AC3E}">
        <p14:creationId xmlns:p14="http://schemas.microsoft.com/office/powerpoint/2010/main" val="1020303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55AE7A-1BEC-C3F3-8BBD-4D15763C0DC4}"/>
              </a:ext>
            </a:extLst>
          </p:cNvPr>
          <p:cNvSpPr>
            <a:spLocks noGrp="1"/>
          </p:cNvSpPr>
          <p:nvPr>
            <p:ph type="title"/>
          </p:nvPr>
        </p:nvSpPr>
        <p:spPr>
          <a:xfrm>
            <a:off x="408709" y="143453"/>
            <a:ext cx="9428018" cy="315911"/>
          </a:xfrm>
        </p:spPr>
        <p:txBody>
          <a:bodyPr>
            <a:noAutofit/>
          </a:bodyPr>
          <a:lstStyle/>
          <a:p>
            <a:r>
              <a:rPr lang="es-MX" sz="3600" b="1" i="0" dirty="0">
                <a:solidFill>
                  <a:srgbClr val="1F1F1F"/>
                </a:solidFill>
                <a:effectLst/>
                <a:latin typeface="OpenSans"/>
              </a:rPr>
              <a:t>Equilibrio entre seguridad y análisis</a:t>
            </a:r>
            <a:endParaRPr lang="es-MX" sz="3600" dirty="0"/>
          </a:p>
        </p:txBody>
      </p:sp>
      <p:sp>
        <p:nvSpPr>
          <p:cNvPr id="3" name="Marcador de contenido 2">
            <a:extLst>
              <a:ext uri="{FF2B5EF4-FFF2-40B4-BE49-F238E27FC236}">
                <a16:creationId xmlns:a16="http://schemas.microsoft.com/office/drawing/2014/main" id="{21A47970-8FAE-D709-F541-D451BC44CDC8}"/>
              </a:ext>
            </a:extLst>
          </p:cNvPr>
          <p:cNvSpPr>
            <a:spLocks noGrp="1"/>
          </p:cNvSpPr>
          <p:nvPr>
            <p:ph idx="1"/>
          </p:nvPr>
        </p:nvSpPr>
        <p:spPr>
          <a:xfrm>
            <a:off x="408709" y="817418"/>
            <a:ext cx="11062855" cy="5511945"/>
          </a:xfrm>
        </p:spPr>
        <p:txBody>
          <a:bodyPr/>
          <a:lstStyle/>
          <a:p>
            <a:pPr algn="l"/>
            <a:r>
              <a:rPr lang="es-MX" b="1" i="0" dirty="0">
                <a:solidFill>
                  <a:srgbClr val="1F1F1F"/>
                </a:solidFill>
                <a:effectLst/>
                <a:latin typeface="var(--cds-font-family-source-sans-pro)"/>
              </a:rPr>
              <a:t>La batalla entre la seguridad y el análisis computacional de datos</a:t>
            </a:r>
          </a:p>
          <a:p>
            <a:pPr algn="l"/>
            <a:r>
              <a:rPr lang="es-MX" b="1" i="0" dirty="0">
                <a:solidFill>
                  <a:srgbClr val="1F1F1F"/>
                </a:solidFill>
                <a:effectLst/>
                <a:latin typeface="unset"/>
              </a:rPr>
              <a:t>Seguridad de datos </a:t>
            </a:r>
            <a:r>
              <a:rPr lang="es-MX" b="0" i="0" dirty="0">
                <a:solidFill>
                  <a:srgbClr val="1F1F1F"/>
                </a:solidFill>
                <a:effectLst/>
                <a:latin typeface="var(--cds-font-family-source-sans-pro)"/>
              </a:rPr>
              <a:t>emplear medidas de seguridad para proteger los datos contra el acceso no autorizado o contra la corrupción. Por lo general, el propósito de la seguridad de datos es impedir que usuarios no autorizados accedan a datos confidenciales o los vean. Los analistas de datos deben encontrar la manera de equilibrar la seguridad de los datos con sus necesidades reales de análisis. Esto puede ser engañoso. Queremos que nuestros datos estén seguros, pero también queremos usarlos lo más pronto posible para que podamos hacer observaciones significativas y oportunas. </a:t>
            </a:r>
          </a:p>
          <a:p>
            <a:pPr algn="l"/>
            <a:r>
              <a:rPr lang="es-MX" b="0" i="0" dirty="0">
                <a:solidFill>
                  <a:srgbClr val="1F1F1F"/>
                </a:solidFill>
                <a:effectLst/>
                <a:latin typeface="var(--cds-font-family-source-sans-pro)"/>
              </a:rPr>
              <a:t>Para esto, las empresas deben encontrar formas de equilibrar sus medidas de seguridad de datos con sus necesidades de acceso a los datos. </a:t>
            </a:r>
          </a:p>
          <a:p>
            <a:endParaRPr lang="es-MX" dirty="0"/>
          </a:p>
        </p:txBody>
      </p:sp>
    </p:spTree>
    <p:extLst>
      <p:ext uri="{BB962C8B-B14F-4D97-AF65-F5344CB8AC3E}">
        <p14:creationId xmlns:p14="http://schemas.microsoft.com/office/powerpoint/2010/main" val="25210714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BB929E7-B32A-BE06-E084-4BC1B9D94D73}"/>
              </a:ext>
            </a:extLst>
          </p:cNvPr>
          <p:cNvSpPr>
            <a:spLocks noGrp="1"/>
          </p:cNvSpPr>
          <p:nvPr>
            <p:ph idx="1"/>
          </p:nvPr>
        </p:nvSpPr>
        <p:spPr>
          <a:xfrm>
            <a:off x="665018" y="498764"/>
            <a:ext cx="10688782" cy="5678199"/>
          </a:xfrm>
        </p:spPr>
        <p:txBody>
          <a:bodyPr>
            <a:normAutofit fontScale="77500" lnSpcReduction="20000"/>
          </a:bodyPr>
          <a:lstStyle/>
          <a:p>
            <a:pPr marL="0" indent="0" algn="l">
              <a:buNone/>
            </a:pPr>
            <a:r>
              <a:rPr lang="es-MX" b="0" i="0" dirty="0">
                <a:solidFill>
                  <a:srgbClr val="1F1F1F"/>
                </a:solidFill>
                <a:effectLst/>
                <a:latin typeface="var(--cds-font-family-source-sans-pro)"/>
              </a:rPr>
              <a:t>Por suerte, hay algunas medidas de seguridad que pueden ayudar a las empresas a lograr eso. Las dos de las que hablaremos aquí son el cifrado y la </a:t>
            </a:r>
            <a:r>
              <a:rPr lang="es-MX" b="0" i="0" dirty="0" err="1">
                <a:solidFill>
                  <a:srgbClr val="1F1F1F"/>
                </a:solidFill>
                <a:effectLst/>
                <a:latin typeface="var(--cds-font-family-source-sans-pro)"/>
              </a:rPr>
              <a:t>tokenización</a:t>
            </a:r>
            <a:r>
              <a:rPr lang="es-MX" b="0" i="0" dirty="0">
                <a:solidFill>
                  <a:srgbClr val="1F1F1F"/>
                </a:solidFill>
                <a:effectLst/>
                <a:latin typeface="var(--cds-font-family-source-sans-pro)"/>
              </a:rPr>
              <a:t>. </a:t>
            </a:r>
          </a:p>
          <a:p>
            <a:pPr algn="l"/>
            <a:r>
              <a:rPr lang="es-MX" b="0" i="0" dirty="0">
                <a:solidFill>
                  <a:srgbClr val="1F1F1F"/>
                </a:solidFill>
                <a:effectLst/>
                <a:latin typeface="var(--cds-font-family-source-sans-pro)"/>
              </a:rPr>
              <a:t>El </a:t>
            </a:r>
            <a:r>
              <a:rPr lang="es-MX" b="1" i="0" dirty="0">
                <a:solidFill>
                  <a:srgbClr val="1F1F1F"/>
                </a:solidFill>
                <a:effectLst/>
                <a:latin typeface="unset"/>
              </a:rPr>
              <a:t>cifrado </a:t>
            </a:r>
            <a:r>
              <a:rPr lang="es-MX" b="0" i="0" dirty="0">
                <a:solidFill>
                  <a:srgbClr val="1F1F1F"/>
                </a:solidFill>
                <a:effectLst/>
                <a:latin typeface="var(--cds-font-family-source-sans-pro)"/>
              </a:rPr>
              <a:t>usa un algoritmo único para alterar los datos y hacer que los usuarios y las aplicaciones que no conocen el algoritmo puedan usarlos. Este algoritmo se guarda como una “clave” que puede usarse para revertir el cifrado; por lo tanto, si tienes la clave, puedes usar los datos en su forma original.  </a:t>
            </a:r>
          </a:p>
          <a:p>
            <a:pPr algn="l"/>
            <a:r>
              <a:rPr lang="es-MX" b="0" i="0" dirty="0">
                <a:solidFill>
                  <a:srgbClr val="1F1F1F"/>
                </a:solidFill>
                <a:effectLst/>
                <a:latin typeface="var(--cds-font-family-source-sans-pro)"/>
              </a:rPr>
              <a:t>La </a:t>
            </a:r>
            <a:r>
              <a:rPr lang="es-MX" b="1" i="0" dirty="0" err="1">
                <a:solidFill>
                  <a:srgbClr val="1F1F1F"/>
                </a:solidFill>
                <a:effectLst/>
                <a:latin typeface="unset"/>
              </a:rPr>
              <a:t>tokenización</a:t>
            </a:r>
            <a:r>
              <a:rPr lang="es-MX" b="0" i="0" dirty="0">
                <a:solidFill>
                  <a:srgbClr val="1F1F1F"/>
                </a:solidFill>
                <a:effectLst/>
                <a:latin typeface="var(--cds-font-family-source-sans-pro)"/>
              </a:rPr>
              <a:t> reemplaza los elementos de datos que quieres proteger con datos generados aleatoriamente que se denominan “token”. Los datos originales se almacenan en otra ubicación y se asignan en los tokens. Para acceder a los datos originales completos, el usuario o la aplicación debe tener permiso para usar los datos </a:t>
            </a:r>
            <a:r>
              <a:rPr lang="es-MX" b="0" i="0" dirty="0" err="1">
                <a:solidFill>
                  <a:srgbClr val="1F1F1F"/>
                </a:solidFill>
                <a:effectLst/>
                <a:latin typeface="var(--cds-font-family-source-sans-pro)"/>
              </a:rPr>
              <a:t>tokenizados</a:t>
            </a:r>
            <a:r>
              <a:rPr lang="es-MX" b="0" i="0" dirty="0">
                <a:solidFill>
                  <a:srgbClr val="1F1F1F"/>
                </a:solidFill>
                <a:effectLst/>
                <a:latin typeface="var(--cds-font-family-source-sans-pro)"/>
              </a:rPr>
              <a:t> y la asignación del token. Esto significa que, si se piratean los datos </a:t>
            </a:r>
            <a:r>
              <a:rPr lang="es-MX" b="0" i="0" dirty="0" err="1">
                <a:solidFill>
                  <a:srgbClr val="1F1F1F"/>
                </a:solidFill>
                <a:effectLst/>
                <a:latin typeface="var(--cds-font-family-source-sans-pro)"/>
              </a:rPr>
              <a:t>tokenizados</a:t>
            </a:r>
            <a:r>
              <a:rPr lang="es-MX" b="0" i="0" dirty="0">
                <a:solidFill>
                  <a:srgbClr val="1F1F1F"/>
                </a:solidFill>
                <a:effectLst/>
                <a:latin typeface="var(--cds-font-family-source-sans-pro)"/>
              </a:rPr>
              <a:t>, los datos originales siguen estando seguros en otra ubicación. </a:t>
            </a:r>
          </a:p>
          <a:p>
            <a:pPr marL="0" indent="0" algn="l">
              <a:buNone/>
            </a:pPr>
            <a:r>
              <a:rPr lang="es-MX" b="0" i="0" dirty="0">
                <a:solidFill>
                  <a:srgbClr val="1F1F1F"/>
                </a:solidFill>
                <a:effectLst/>
                <a:latin typeface="var(--cds-font-family-source-sans-pro)"/>
              </a:rPr>
              <a:t>El cifrado y la </a:t>
            </a:r>
            <a:r>
              <a:rPr lang="es-MX" b="0" i="0" dirty="0" err="1">
                <a:solidFill>
                  <a:srgbClr val="1F1F1F"/>
                </a:solidFill>
                <a:effectLst/>
                <a:latin typeface="var(--cds-font-family-source-sans-pro)"/>
              </a:rPr>
              <a:t>tokenización</a:t>
            </a:r>
            <a:r>
              <a:rPr lang="es-MX" b="0" i="0" dirty="0">
                <a:solidFill>
                  <a:srgbClr val="1F1F1F"/>
                </a:solidFill>
                <a:effectLst/>
                <a:latin typeface="var(--cds-font-family-source-sans-pro)"/>
              </a:rPr>
              <a:t> son algunas de las opciones de seguridad de datos que existen. Hay muchas otras, como los dispositivos de autenticación para la tecnología de inteligencia artificial (IA). </a:t>
            </a:r>
          </a:p>
          <a:p>
            <a:pPr marL="0" indent="0" algn="l">
              <a:buNone/>
            </a:pPr>
            <a:r>
              <a:rPr lang="es-MX" b="0" i="0" dirty="0">
                <a:solidFill>
                  <a:srgbClr val="1F1F1F"/>
                </a:solidFill>
                <a:effectLst/>
                <a:latin typeface="var(--cds-font-family-source-sans-pro)"/>
              </a:rPr>
              <a:t>Como analista de datos junior, probablemente, no tendrás la responsabilidad de crear estos sistemas. Muchas empresas tienen equipos completos dedicados a la seguridad de datos o contratan empresas externas que se especializan en seguridad de datos para crear estos sistemas. Pero es importante saber que todas las empresas tienen la responsabilidad de mantener los datos seguros y de entender algunos de los posibles sistemas que el futuro empleador podría usar. </a:t>
            </a:r>
          </a:p>
          <a:p>
            <a:endParaRPr lang="es-MX" dirty="0"/>
          </a:p>
        </p:txBody>
      </p:sp>
    </p:spTree>
    <p:extLst>
      <p:ext uri="{BB962C8B-B14F-4D97-AF65-F5344CB8AC3E}">
        <p14:creationId xmlns:p14="http://schemas.microsoft.com/office/powerpoint/2010/main" val="9483482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8F93C7-1DAC-6D31-3AC9-E2C2CD82A0DD}"/>
              </a:ext>
            </a:extLst>
          </p:cNvPr>
          <p:cNvSpPr>
            <a:spLocks noGrp="1"/>
          </p:cNvSpPr>
          <p:nvPr>
            <p:ph type="title"/>
          </p:nvPr>
        </p:nvSpPr>
        <p:spPr>
          <a:xfrm>
            <a:off x="2971800" y="1736725"/>
            <a:ext cx="3913909" cy="1692275"/>
          </a:xfrm>
        </p:spPr>
        <p:txBody>
          <a:bodyPr/>
          <a:lstStyle/>
          <a:p>
            <a:r>
              <a:rPr lang="es-MX" b="1" dirty="0">
                <a:solidFill>
                  <a:srgbClr val="FF0000"/>
                </a:solidFill>
              </a:rPr>
              <a:t>SEMANA 5</a:t>
            </a:r>
          </a:p>
        </p:txBody>
      </p:sp>
    </p:spTree>
    <p:extLst>
      <p:ext uri="{BB962C8B-B14F-4D97-AF65-F5344CB8AC3E}">
        <p14:creationId xmlns:p14="http://schemas.microsoft.com/office/powerpoint/2010/main" val="13799895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1F15876-E4DC-9FA6-E497-100940A12FC0}"/>
              </a:ext>
            </a:extLst>
          </p:cNvPr>
          <p:cNvPicPr>
            <a:picLocks noChangeAspect="1"/>
          </p:cNvPicPr>
          <p:nvPr/>
        </p:nvPicPr>
        <p:blipFill>
          <a:blip r:embed="rId2"/>
          <a:stretch>
            <a:fillRect/>
          </a:stretch>
        </p:blipFill>
        <p:spPr>
          <a:xfrm>
            <a:off x="442912" y="391391"/>
            <a:ext cx="6124575" cy="2362200"/>
          </a:xfrm>
          <a:prstGeom prst="rect">
            <a:avLst/>
          </a:prstGeom>
        </p:spPr>
      </p:pic>
      <p:pic>
        <p:nvPicPr>
          <p:cNvPr id="7" name="Imagen 6">
            <a:extLst>
              <a:ext uri="{FF2B5EF4-FFF2-40B4-BE49-F238E27FC236}">
                <a16:creationId xmlns:a16="http://schemas.microsoft.com/office/drawing/2014/main" id="{A90B1422-AB9C-C626-ECBC-E55876E8966D}"/>
              </a:ext>
            </a:extLst>
          </p:cNvPr>
          <p:cNvPicPr>
            <a:picLocks noChangeAspect="1"/>
          </p:cNvPicPr>
          <p:nvPr/>
        </p:nvPicPr>
        <p:blipFill>
          <a:blip r:embed="rId3"/>
          <a:stretch>
            <a:fillRect/>
          </a:stretch>
        </p:blipFill>
        <p:spPr>
          <a:xfrm>
            <a:off x="7843404" y="373985"/>
            <a:ext cx="2838450" cy="590550"/>
          </a:xfrm>
          <a:prstGeom prst="rect">
            <a:avLst/>
          </a:prstGeom>
        </p:spPr>
      </p:pic>
      <p:pic>
        <p:nvPicPr>
          <p:cNvPr id="9" name="Imagen 8">
            <a:extLst>
              <a:ext uri="{FF2B5EF4-FFF2-40B4-BE49-F238E27FC236}">
                <a16:creationId xmlns:a16="http://schemas.microsoft.com/office/drawing/2014/main" id="{5BEFD143-0EB0-4B13-3690-F7CFA873C090}"/>
              </a:ext>
            </a:extLst>
          </p:cNvPr>
          <p:cNvPicPr>
            <a:picLocks noChangeAspect="1"/>
          </p:cNvPicPr>
          <p:nvPr/>
        </p:nvPicPr>
        <p:blipFill>
          <a:blip r:embed="rId4"/>
          <a:stretch>
            <a:fillRect/>
          </a:stretch>
        </p:blipFill>
        <p:spPr>
          <a:xfrm>
            <a:off x="5900304" y="1766844"/>
            <a:ext cx="1943100" cy="2343150"/>
          </a:xfrm>
          <a:prstGeom prst="rect">
            <a:avLst/>
          </a:prstGeom>
        </p:spPr>
      </p:pic>
      <p:pic>
        <p:nvPicPr>
          <p:cNvPr id="11" name="Imagen 10">
            <a:extLst>
              <a:ext uri="{FF2B5EF4-FFF2-40B4-BE49-F238E27FC236}">
                <a16:creationId xmlns:a16="http://schemas.microsoft.com/office/drawing/2014/main" id="{6083CE90-0394-E7D6-8EC8-3806C9EB5120}"/>
              </a:ext>
            </a:extLst>
          </p:cNvPr>
          <p:cNvPicPr>
            <a:picLocks noChangeAspect="1"/>
          </p:cNvPicPr>
          <p:nvPr/>
        </p:nvPicPr>
        <p:blipFill>
          <a:blip r:embed="rId5"/>
          <a:stretch>
            <a:fillRect/>
          </a:stretch>
        </p:blipFill>
        <p:spPr>
          <a:xfrm>
            <a:off x="9216736" y="1166769"/>
            <a:ext cx="1628775" cy="2943225"/>
          </a:xfrm>
          <a:prstGeom prst="rect">
            <a:avLst/>
          </a:prstGeom>
        </p:spPr>
      </p:pic>
      <p:sp>
        <p:nvSpPr>
          <p:cNvPr id="12" name="CuadroTexto 11">
            <a:extLst>
              <a:ext uri="{FF2B5EF4-FFF2-40B4-BE49-F238E27FC236}">
                <a16:creationId xmlns:a16="http://schemas.microsoft.com/office/drawing/2014/main" id="{2CE1195F-F9A9-EC49-5CC2-E76C628BEF73}"/>
              </a:ext>
            </a:extLst>
          </p:cNvPr>
          <p:cNvSpPr txBox="1"/>
          <p:nvPr/>
        </p:nvSpPr>
        <p:spPr>
          <a:xfrm>
            <a:off x="2436667" y="2938419"/>
            <a:ext cx="3463637" cy="1477328"/>
          </a:xfrm>
          <a:prstGeom prst="rect">
            <a:avLst/>
          </a:prstGeom>
          <a:noFill/>
        </p:spPr>
        <p:txBody>
          <a:bodyPr wrap="square" rtlCol="0">
            <a:spAutoFit/>
          </a:bodyPr>
          <a:lstStyle/>
          <a:p>
            <a:pPr marL="285750" indent="-285750" algn="l">
              <a:buFont typeface="Arial" panose="020B0604020202020204" pitchFamily="34" charset="0"/>
              <a:buChar char="•"/>
            </a:pPr>
            <a:r>
              <a:rPr lang="es-MX" b="1" i="0" dirty="0">
                <a:solidFill>
                  <a:srgbClr val="1F1F1F"/>
                </a:solidFill>
                <a:effectLst/>
                <a:latin typeface="var(--cds-font-family-source-sans-pro)"/>
              </a:rPr>
              <a:t>Usar LinkedIn para conectarse </a:t>
            </a:r>
          </a:p>
          <a:p>
            <a:pPr marL="285750" indent="-285750" algn="l">
              <a:buFont typeface="Arial" panose="020B0604020202020204" pitchFamily="34" charset="0"/>
              <a:buChar char="•"/>
            </a:pPr>
            <a:r>
              <a:rPr lang="es-MX" b="1" i="0" dirty="0">
                <a:solidFill>
                  <a:srgbClr val="1F1F1F"/>
                </a:solidFill>
                <a:effectLst/>
                <a:latin typeface="var(--cds-font-family-source-sans-pro)"/>
              </a:rPr>
              <a:t>Invitar a quienes conoces versus solicitudes espontáneas</a:t>
            </a:r>
          </a:p>
          <a:p>
            <a:pPr marL="285750" indent="-285750" algn="l">
              <a:buFont typeface="Arial" panose="020B0604020202020204" pitchFamily="34" charset="0"/>
              <a:buChar char="•"/>
            </a:pPr>
            <a:r>
              <a:rPr lang="es-MX" b="1" i="0" dirty="0">
                <a:solidFill>
                  <a:srgbClr val="1F1F1F"/>
                </a:solidFill>
                <a:effectLst/>
                <a:latin typeface="var(--cds-font-family-source-sans-pro)"/>
              </a:rPr>
              <a:t>Solicitar recomendaciones (referencias)</a:t>
            </a:r>
          </a:p>
        </p:txBody>
      </p:sp>
      <p:pic>
        <p:nvPicPr>
          <p:cNvPr id="14" name="Imagen 13">
            <a:extLst>
              <a:ext uri="{FF2B5EF4-FFF2-40B4-BE49-F238E27FC236}">
                <a16:creationId xmlns:a16="http://schemas.microsoft.com/office/drawing/2014/main" id="{7083BBC6-0DD2-BE19-9173-85CF889C2F4D}"/>
              </a:ext>
            </a:extLst>
          </p:cNvPr>
          <p:cNvPicPr>
            <a:picLocks noChangeAspect="1"/>
          </p:cNvPicPr>
          <p:nvPr/>
        </p:nvPicPr>
        <p:blipFill>
          <a:blip r:embed="rId6"/>
          <a:stretch>
            <a:fillRect/>
          </a:stretch>
        </p:blipFill>
        <p:spPr>
          <a:xfrm>
            <a:off x="434684" y="4669415"/>
            <a:ext cx="5505450" cy="485775"/>
          </a:xfrm>
          <a:prstGeom prst="rect">
            <a:avLst/>
          </a:prstGeom>
        </p:spPr>
      </p:pic>
      <p:pic>
        <p:nvPicPr>
          <p:cNvPr id="16" name="Imagen 15">
            <a:extLst>
              <a:ext uri="{FF2B5EF4-FFF2-40B4-BE49-F238E27FC236}">
                <a16:creationId xmlns:a16="http://schemas.microsoft.com/office/drawing/2014/main" id="{CF65F224-3AF7-5689-0557-37545AC8A2DC}"/>
              </a:ext>
            </a:extLst>
          </p:cNvPr>
          <p:cNvPicPr>
            <a:picLocks noChangeAspect="1"/>
          </p:cNvPicPr>
          <p:nvPr/>
        </p:nvPicPr>
        <p:blipFill>
          <a:blip r:embed="rId7"/>
          <a:stretch>
            <a:fillRect/>
          </a:stretch>
        </p:blipFill>
        <p:spPr>
          <a:xfrm>
            <a:off x="379266" y="5331879"/>
            <a:ext cx="3914775" cy="361950"/>
          </a:xfrm>
          <a:prstGeom prst="rect">
            <a:avLst/>
          </a:prstGeom>
        </p:spPr>
      </p:pic>
      <p:pic>
        <p:nvPicPr>
          <p:cNvPr id="18" name="Imagen 17">
            <a:extLst>
              <a:ext uri="{FF2B5EF4-FFF2-40B4-BE49-F238E27FC236}">
                <a16:creationId xmlns:a16="http://schemas.microsoft.com/office/drawing/2014/main" id="{802B04E4-016F-EE77-D6D5-CD3715D2E389}"/>
              </a:ext>
            </a:extLst>
          </p:cNvPr>
          <p:cNvPicPr>
            <a:picLocks noChangeAspect="1"/>
          </p:cNvPicPr>
          <p:nvPr/>
        </p:nvPicPr>
        <p:blipFill>
          <a:blip r:embed="rId8"/>
          <a:stretch>
            <a:fillRect/>
          </a:stretch>
        </p:blipFill>
        <p:spPr>
          <a:xfrm>
            <a:off x="5509344" y="5379894"/>
            <a:ext cx="4210050" cy="1143000"/>
          </a:xfrm>
          <a:prstGeom prst="rect">
            <a:avLst/>
          </a:prstGeom>
        </p:spPr>
      </p:pic>
      <p:pic>
        <p:nvPicPr>
          <p:cNvPr id="20" name="Imagen 19">
            <a:extLst>
              <a:ext uri="{FF2B5EF4-FFF2-40B4-BE49-F238E27FC236}">
                <a16:creationId xmlns:a16="http://schemas.microsoft.com/office/drawing/2014/main" id="{887BDB79-B47E-F143-F812-BFDEA8C1E416}"/>
              </a:ext>
            </a:extLst>
          </p:cNvPr>
          <p:cNvPicPr>
            <a:picLocks noChangeAspect="1"/>
          </p:cNvPicPr>
          <p:nvPr/>
        </p:nvPicPr>
        <p:blipFill>
          <a:blip r:embed="rId9"/>
          <a:stretch>
            <a:fillRect/>
          </a:stretch>
        </p:blipFill>
        <p:spPr>
          <a:xfrm>
            <a:off x="83991" y="6143712"/>
            <a:ext cx="4953000" cy="466725"/>
          </a:xfrm>
          <a:prstGeom prst="rect">
            <a:avLst/>
          </a:prstGeom>
        </p:spPr>
      </p:pic>
      <p:pic>
        <p:nvPicPr>
          <p:cNvPr id="22" name="Imagen 21">
            <a:extLst>
              <a:ext uri="{FF2B5EF4-FFF2-40B4-BE49-F238E27FC236}">
                <a16:creationId xmlns:a16="http://schemas.microsoft.com/office/drawing/2014/main" id="{E85E115A-8D60-EA6B-1658-B1B9AC6EF7FC}"/>
              </a:ext>
            </a:extLst>
          </p:cNvPr>
          <p:cNvPicPr>
            <a:picLocks noChangeAspect="1"/>
          </p:cNvPicPr>
          <p:nvPr/>
        </p:nvPicPr>
        <p:blipFill>
          <a:blip r:embed="rId10"/>
          <a:stretch>
            <a:fillRect/>
          </a:stretch>
        </p:blipFill>
        <p:spPr>
          <a:xfrm>
            <a:off x="8311946" y="4277634"/>
            <a:ext cx="3821170" cy="1755112"/>
          </a:xfrm>
          <a:prstGeom prst="rect">
            <a:avLst/>
          </a:prstGeom>
        </p:spPr>
      </p:pic>
    </p:spTree>
    <p:extLst>
      <p:ext uri="{BB962C8B-B14F-4D97-AF65-F5344CB8AC3E}">
        <p14:creationId xmlns:p14="http://schemas.microsoft.com/office/powerpoint/2010/main" val="3294601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1F10524D-CAE0-7CBC-A2BF-33F043628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500" y="0"/>
            <a:ext cx="7810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59E22C71-9A50-5F5E-CD24-A26336D08DCB}"/>
              </a:ext>
            </a:extLst>
          </p:cNvPr>
          <p:cNvSpPr txBox="1"/>
          <p:nvPr/>
        </p:nvSpPr>
        <p:spPr>
          <a:xfrm>
            <a:off x="757736" y="1545102"/>
            <a:ext cx="2595063" cy="3970318"/>
          </a:xfrm>
          <a:prstGeom prst="rect">
            <a:avLst/>
          </a:prstGeom>
          <a:noFill/>
        </p:spPr>
        <p:txBody>
          <a:bodyPr wrap="square" rtlCol="0">
            <a:spAutoFit/>
          </a:bodyPr>
          <a:lstStyle/>
          <a:p>
            <a:pPr marL="285750" indent="-285750" algn="l">
              <a:buFont typeface="Arial" panose="020B0604020202020204" pitchFamily="34" charset="0"/>
              <a:buChar char="•"/>
            </a:pPr>
            <a:r>
              <a:rPr lang="es-MX" b="1" i="0" dirty="0">
                <a:solidFill>
                  <a:srgbClr val="1F1F1F"/>
                </a:solidFill>
                <a:effectLst/>
                <a:latin typeface="var(--cds-font-family-source-sans-pro)"/>
              </a:rPr>
              <a:t>Cómo se recogerán los datos</a:t>
            </a:r>
          </a:p>
          <a:p>
            <a:pPr marL="285750" indent="-285750" algn="l">
              <a:buFont typeface="Arial" panose="020B0604020202020204" pitchFamily="34" charset="0"/>
              <a:buChar char="•"/>
            </a:pPr>
            <a:endParaRPr lang="es-MX" b="1" i="0" dirty="0">
              <a:solidFill>
                <a:srgbClr val="1F1F1F"/>
              </a:solidFill>
              <a:effectLst/>
              <a:latin typeface="var(--cds-font-family-source-sans-pro)"/>
            </a:endParaRPr>
          </a:p>
          <a:p>
            <a:pPr marL="285750" indent="-285750" algn="l">
              <a:buFont typeface="Arial" panose="020B0604020202020204" pitchFamily="34" charset="0"/>
              <a:buChar char="•"/>
            </a:pPr>
            <a:r>
              <a:rPr lang="es-MX" b="1" i="0" dirty="0">
                <a:solidFill>
                  <a:srgbClr val="1F1F1F"/>
                </a:solidFill>
                <a:effectLst/>
                <a:latin typeface="var(--cds-font-family-source-sans-pro)"/>
              </a:rPr>
              <a:t>Fuentes de datos</a:t>
            </a:r>
          </a:p>
          <a:p>
            <a:pPr marL="285750" indent="-285750" algn="l">
              <a:buFont typeface="Arial" panose="020B0604020202020204" pitchFamily="34" charset="0"/>
              <a:buChar char="•"/>
            </a:pPr>
            <a:endParaRPr lang="es-MX" b="1" i="0" dirty="0">
              <a:solidFill>
                <a:srgbClr val="1F1F1F"/>
              </a:solidFill>
              <a:effectLst/>
              <a:latin typeface="var(--cds-font-family-source-sans-pro)"/>
            </a:endParaRPr>
          </a:p>
          <a:p>
            <a:pPr marL="285750" indent="-285750" algn="l">
              <a:buFont typeface="Arial" panose="020B0604020202020204" pitchFamily="34" charset="0"/>
              <a:buChar char="•"/>
            </a:pPr>
            <a:r>
              <a:rPr lang="es-MX" b="1" i="0" dirty="0">
                <a:solidFill>
                  <a:srgbClr val="1F1F1F"/>
                </a:solidFill>
                <a:effectLst/>
                <a:latin typeface="var(--cds-font-family-source-sans-pro)"/>
              </a:rPr>
              <a:t>Resolver el problema empresarial</a:t>
            </a:r>
          </a:p>
          <a:p>
            <a:pPr marL="285750" indent="-285750" algn="l">
              <a:buFont typeface="Arial" panose="020B0604020202020204" pitchFamily="34" charset="0"/>
              <a:buChar char="•"/>
            </a:pPr>
            <a:endParaRPr lang="es-MX" b="1" dirty="0">
              <a:solidFill>
                <a:srgbClr val="1F1F1F"/>
              </a:solidFill>
              <a:latin typeface="var(--cds-font-family-source-sans-pro)"/>
            </a:endParaRPr>
          </a:p>
          <a:p>
            <a:pPr marL="285750" indent="-285750" algn="l">
              <a:buFont typeface="Arial" panose="020B0604020202020204" pitchFamily="34" charset="0"/>
              <a:buChar char="•"/>
            </a:pPr>
            <a:r>
              <a:rPr lang="es-MX" b="1" i="0" dirty="0">
                <a:solidFill>
                  <a:srgbClr val="1F1F1F"/>
                </a:solidFill>
                <a:effectLst/>
                <a:latin typeface="var(--cds-font-family-source-sans-pro)"/>
              </a:rPr>
              <a:t>Cuántos datos hay que recoger</a:t>
            </a:r>
          </a:p>
          <a:p>
            <a:pPr marL="285750" indent="-285750" algn="l">
              <a:buFont typeface="Arial" panose="020B0604020202020204" pitchFamily="34" charset="0"/>
              <a:buChar char="•"/>
            </a:pPr>
            <a:endParaRPr lang="es-MX" b="1" i="0" dirty="0">
              <a:solidFill>
                <a:srgbClr val="1F1F1F"/>
              </a:solidFill>
              <a:effectLst/>
              <a:latin typeface="var(--cds-font-family-source-sans-pro)"/>
            </a:endParaRPr>
          </a:p>
          <a:p>
            <a:pPr marL="285750" indent="-285750" algn="l">
              <a:buFont typeface="Arial" panose="020B0604020202020204" pitchFamily="34" charset="0"/>
              <a:buChar char="•"/>
            </a:pPr>
            <a:r>
              <a:rPr lang="es-MX" b="1" i="0" dirty="0">
                <a:solidFill>
                  <a:srgbClr val="1F1F1F"/>
                </a:solidFill>
                <a:effectLst/>
                <a:latin typeface="var(--cds-font-family-source-sans-pro)"/>
              </a:rPr>
              <a:t>Marco temporal</a:t>
            </a:r>
          </a:p>
          <a:p>
            <a:pPr marL="285750" indent="-285750" algn="l">
              <a:buFont typeface="Arial" panose="020B0604020202020204" pitchFamily="34" charset="0"/>
              <a:buChar char="•"/>
            </a:pPr>
            <a:endParaRPr lang="es-MX" b="1" i="0" dirty="0">
              <a:solidFill>
                <a:srgbClr val="1F1F1F"/>
              </a:solidFill>
              <a:effectLst/>
              <a:latin typeface="var(--cds-font-family-source-sans-pro)"/>
            </a:endParaRPr>
          </a:p>
          <a:p>
            <a:pPr marL="285750" indent="-285750" algn="l">
              <a:buFont typeface="Arial" panose="020B0604020202020204" pitchFamily="34" charset="0"/>
              <a:buChar char="•"/>
            </a:pPr>
            <a:endParaRPr lang="es-MX" b="1" i="0" dirty="0">
              <a:solidFill>
                <a:srgbClr val="1F1F1F"/>
              </a:solidFill>
              <a:effectLst/>
              <a:latin typeface="var(--cds-font-family-source-sans-pro)"/>
            </a:endParaRPr>
          </a:p>
        </p:txBody>
      </p:sp>
    </p:spTree>
    <p:extLst>
      <p:ext uri="{BB962C8B-B14F-4D97-AF65-F5344CB8AC3E}">
        <p14:creationId xmlns:p14="http://schemas.microsoft.com/office/powerpoint/2010/main" val="36418011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3204B31-0829-718C-A2FE-A26F46D2C65B}"/>
              </a:ext>
            </a:extLst>
          </p:cNvPr>
          <p:cNvPicPr>
            <a:picLocks noChangeAspect="1"/>
          </p:cNvPicPr>
          <p:nvPr/>
        </p:nvPicPr>
        <p:blipFill>
          <a:blip r:embed="rId2"/>
          <a:stretch>
            <a:fillRect/>
          </a:stretch>
        </p:blipFill>
        <p:spPr>
          <a:xfrm>
            <a:off x="277090" y="325725"/>
            <a:ext cx="2150232" cy="2618224"/>
          </a:xfrm>
          <a:prstGeom prst="rect">
            <a:avLst/>
          </a:prstGeom>
        </p:spPr>
      </p:pic>
      <p:sp>
        <p:nvSpPr>
          <p:cNvPr id="6" name="Marcador de contenido 2">
            <a:extLst>
              <a:ext uri="{FF2B5EF4-FFF2-40B4-BE49-F238E27FC236}">
                <a16:creationId xmlns:a16="http://schemas.microsoft.com/office/drawing/2014/main" id="{7E5D2E3F-393B-C8BE-CCF7-A11085CF4A67}"/>
              </a:ext>
            </a:extLst>
          </p:cNvPr>
          <p:cNvSpPr>
            <a:spLocks noGrp="1"/>
          </p:cNvSpPr>
          <p:nvPr>
            <p:ph idx="1"/>
          </p:nvPr>
        </p:nvSpPr>
        <p:spPr>
          <a:xfrm>
            <a:off x="2286000" y="318940"/>
            <a:ext cx="9628910" cy="4904223"/>
          </a:xfrm>
        </p:spPr>
        <p:txBody>
          <a:bodyPr>
            <a:normAutofit fontScale="70000" lnSpcReduction="20000"/>
          </a:bodyPr>
          <a:lstStyle/>
          <a:p>
            <a:pPr algn="l">
              <a:buFont typeface="Arial" panose="020B0604020202020204" pitchFamily="34" charset="0"/>
              <a:buChar char="•"/>
            </a:pPr>
            <a:r>
              <a:rPr lang="es-MX" b="0" i="0" dirty="0">
                <a:solidFill>
                  <a:srgbClr val="1F1F1F"/>
                </a:solidFill>
                <a:effectLst/>
                <a:latin typeface="var(--cds-font-family-source-sans-pro)"/>
              </a:rPr>
              <a:t>Si asistes a una</a:t>
            </a:r>
            <a:r>
              <a:rPr lang="es-MX" b="1" i="0" dirty="0">
                <a:solidFill>
                  <a:srgbClr val="1F1F1F"/>
                </a:solidFill>
                <a:effectLst/>
                <a:latin typeface="unset"/>
              </a:rPr>
              <a:t> conferencia</a:t>
            </a:r>
            <a:r>
              <a:rPr lang="es-MX" b="0" i="0" dirty="0">
                <a:solidFill>
                  <a:srgbClr val="1F1F1F"/>
                </a:solidFill>
                <a:effectLst/>
                <a:latin typeface="var(--cds-font-family-source-sans-pro)"/>
              </a:rPr>
              <a:t>, seguramente escuches ideas y temas innovadores. El precio puede variar, y algunas conferencias son bastante costosas. Sin embargo, muchas conferencias ofrecen descuentos a estudiantes y otras, como la de </a:t>
            </a:r>
            <a:r>
              <a:rPr lang="es-MX" b="0" i="0" u="sng" dirty="0">
                <a:solidFill>
                  <a:srgbClr val="1F1F1F"/>
                </a:solidFill>
                <a:effectLst/>
                <a:latin typeface="var(--cds-font-family-source-sans-pro)"/>
                <a:hlinkClick r:id="rId3"/>
              </a:rPr>
              <a:t>Mujeres en la analítica</a:t>
            </a:r>
            <a:r>
              <a:rPr lang="es-MX" b="0" i="0" dirty="0">
                <a:solidFill>
                  <a:srgbClr val="1F1F1F"/>
                </a:solidFill>
                <a:effectLst/>
                <a:latin typeface="var(--cds-font-family-source-sans-pro)"/>
              </a:rPr>
              <a:t>, apuntan a aumentar la cantidad de personas que forman parte de grupos poco representados en el sector. Las empresas líderes en investigación y consultoría, como </a:t>
            </a:r>
            <a:r>
              <a:rPr lang="es-MX" b="0" i="0" u="sng" dirty="0">
                <a:solidFill>
                  <a:srgbClr val="1F1F1F"/>
                </a:solidFill>
                <a:effectLst/>
                <a:latin typeface="var(--cds-font-family-source-sans-pro)"/>
                <a:hlinkClick r:id="rId4"/>
              </a:rPr>
              <a:t>Gartner</a:t>
            </a:r>
            <a:r>
              <a:rPr lang="es-MX" b="0" i="0" dirty="0">
                <a:solidFill>
                  <a:srgbClr val="1F1F1F"/>
                </a:solidFill>
                <a:effectLst/>
                <a:latin typeface="var(--cds-font-family-source-sans-pro)"/>
              </a:rPr>
              <a:t>, también patrocinan conferencias sobre datos y analíticas. También puedes consultar la </a:t>
            </a:r>
            <a:r>
              <a:rPr lang="es-MX" b="0" i="0" u="sng" dirty="0">
                <a:solidFill>
                  <a:srgbClr val="1F1F1F"/>
                </a:solidFill>
                <a:effectLst/>
                <a:latin typeface="var(--cds-font-family-source-sans-pro)"/>
                <a:hlinkClick r:id="rId5"/>
              </a:rPr>
              <a:t>lista de </a:t>
            </a:r>
            <a:r>
              <a:rPr lang="es-MX" b="0" i="0" u="sng" dirty="0" err="1">
                <a:solidFill>
                  <a:srgbClr val="1F1F1F"/>
                </a:solidFill>
                <a:effectLst/>
                <a:latin typeface="var(--cds-font-family-source-sans-pro)"/>
                <a:hlinkClick r:id="rId5"/>
              </a:rPr>
              <a:t>KDNuggets</a:t>
            </a:r>
            <a:r>
              <a:rPr lang="es-MX" b="0" i="0" u="sng" dirty="0">
                <a:solidFill>
                  <a:srgbClr val="1F1F1F"/>
                </a:solidFill>
                <a:effectLst/>
                <a:latin typeface="var(--cds-font-family-source-sans-pro)"/>
                <a:hlinkClick r:id="rId5"/>
              </a:rPr>
              <a:t> sobre eventos en línea y reuniones</a:t>
            </a:r>
            <a:r>
              <a:rPr lang="es-MX" b="0" i="0" dirty="0">
                <a:solidFill>
                  <a:srgbClr val="1F1F1F"/>
                </a:solidFill>
                <a:effectLst/>
                <a:latin typeface="var(--cds-font-family-source-sans-pro)"/>
              </a:rPr>
              <a:t> sobre IA, analítica, macrodatos, ciencia de datos y aprendizaje automático. </a:t>
            </a:r>
          </a:p>
          <a:p>
            <a:pPr algn="l">
              <a:buFont typeface="Arial" panose="020B0604020202020204" pitchFamily="34" charset="0"/>
              <a:buChar char="•"/>
            </a:pPr>
            <a:r>
              <a:rPr lang="es-MX" b="0" i="0" dirty="0">
                <a:solidFill>
                  <a:srgbClr val="1F1F1F"/>
                </a:solidFill>
                <a:effectLst/>
                <a:latin typeface="var(--cds-font-family-source-sans-pro)"/>
              </a:rPr>
              <a:t>Las</a:t>
            </a:r>
            <a:r>
              <a:rPr lang="es-MX" b="1" i="0" dirty="0">
                <a:solidFill>
                  <a:srgbClr val="1F1F1F"/>
                </a:solidFill>
                <a:effectLst/>
                <a:latin typeface="unset"/>
              </a:rPr>
              <a:t> asociaciones </a:t>
            </a:r>
            <a:r>
              <a:rPr lang="es-MX" b="0" i="0" dirty="0">
                <a:solidFill>
                  <a:srgbClr val="1F1F1F"/>
                </a:solidFill>
                <a:effectLst/>
                <a:latin typeface="var(--cds-font-family-source-sans-pro)"/>
              </a:rPr>
              <a:t>o</a:t>
            </a:r>
            <a:r>
              <a:rPr lang="es-MX" b="1" i="0" dirty="0">
                <a:solidFill>
                  <a:srgbClr val="1F1F1F"/>
                </a:solidFill>
                <a:effectLst/>
                <a:latin typeface="unset"/>
              </a:rPr>
              <a:t> sociedades </a:t>
            </a:r>
            <a:r>
              <a:rPr lang="es-MX" b="0" i="0" dirty="0">
                <a:solidFill>
                  <a:srgbClr val="1F1F1F"/>
                </a:solidFill>
                <a:effectLst/>
                <a:latin typeface="var(--cds-font-family-source-sans-pro)"/>
              </a:rPr>
              <a:t>convocan miembros para promover cierto sector, como el de ciencia de datos. Muchas membresías son gratuitas. La </a:t>
            </a:r>
            <a:r>
              <a:rPr lang="es-MX" b="0" i="0" u="sng" dirty="0">
                <a:solidFill>
                  <a:srgbClr val="1F1F1F"/>
                </a:solidFill>
                <a:effectLst/>
                <a:latin typeface="var(--cds-font-family-source-sans-pro)"/>
                <a:hlinkClick r:id="rId6"/>
              </a:rPr>
              <a:t>Asociación de Analítica Digital (Digital </a:t>
            </a:r>
            <a:r>
              <a:rPr lang="es-MX" b="0" i="0" u="sng" dirty="0" err="1">
                <a:solidFill>
                  <a:srgbClr val="1F1F1F"/>
                </a:solidFill>
                <a:effectLst/>
                <a:latin typeface="var(--cds-font-family-source-sans-pro)"/>
                <a:hlinkClick r:id="rId6"/>
              </a:rPr>
              <a:t>Analytics</a:t>
            </a:r>
            <a:r>
              <a:rPr lang="es-MX" b="0" i="0" u="sng" dirty="0">
                <a:solidFill>
                  <a:srgbClr val="1F1F1F"/>
                </a:solidFill>
                <a:effectLst/>
                <a:latin typeface="var(--cds-font-family-source-sans-pro)"/>
                <a:hlinkClick r:id="rId6"/>
              </a:rPr>
              <a:t> </a:t>
            </a:r>
            <a:r>
              <a:rPr lang="es-MX" b="0" i="0" u="sng" dirty="0" err="1">
                <a:solidFill>
                  <a:srgbClr val="1F1F1F"/>
                </a:solidFill>
                <a:effectLst/>
                <a:latin typeface="var(--cds-font-family-source-sans-pro)"/>
                <a:hlinkClick r:id="rId6"/>
              </a:rPr>
              <a:t>Association</a:t>
            </a:r>
            <a:r>
              <a:rPr lang="es-MX" b="0" i="0" u="sng" dirty="0">
                <a:solidFill>
                  <a:srgbClr val="1F1F1F"/>
                </a:solidFill>
                <a:effectLst/>
                <a:latin typeface="var(--cds-font-family-source-sans-pro)"/>
                <a:hlinkClick r:id="rId6"/>
              </a:rPr>
              <a:t>)</a:t>
            </a:r>
            <a:r>
              <a:rPr lang="es-MX" b="0" i="0" dirty="0">
                <a:solidFill>
                  <a:srgbClr val="1F1F1F"/>
                </a:solidFill>
                <a:effectLst/>
                <a:latin typeface="var(--cds-font-family-source-sans-pro)"/>
              </a:rPr>
              <a:t> es un buen ejemplo. La </a:t>
            </a:r>
            <a:r>
              <a:rPr lang="es-MX" b="0" i="0" u="sng" dirty="0">
                <a:solidFill>
                  <a:srgbClr val="1F1F1F"/>
                </a:solidFill>
                <a:effectLst/>
                <a:latin typeface="var(--cds-font-family-source-sans-pro)"/>
                <a:hlinkClick r:id="rId7"/>
              </a:rPr>
              <a:t>lista de </a:t>
            </a:r>
            <a:r>
              <a:rPr lang="es-MX" b="0" i="0" u="sng" dirty="0" err="1">
                <a:solidFill>
                  <a:srgbClr val="1F1F1F"/>
                </a:solidFill>
                <a:effectLst/>
                <a:latin typeface="var(--cds-font-family-source-sans-pro)"/>
                <a:hlinkClick r:id="rId7"/>
              </a:rPr>
              <a:t>KDNuggets</a:t>
            </a:r>
            <a:r>
              <a:rPr lang="es-MX" b="0" i="0" u="sng" dirty="0">
                <a:solidFill>
                  <a:srgbClr val="1F1F1F"/>
                </a:solidFill>
                <a:effectLst/>
                <a:latin typeface="var(--cds-font-family-source-sans-pro)"/>
                <a:hlinkClick r:id="rId7"/>
              </a:rPr>
              <a:t> sobre sociedades y grupos</a:t>
            </a:r>
            <a:r>
              <a:rPr lang="es-MX" b="0" i="0" dirty="0">
                <a:solidFill>
                  <a:srgbClr val="1F1F1F"/>
                </a:solidFill>
                <a:effectLst/>
                <a:latin typeface="var(--cds-font-family-source-sans-pro)"/>
              </a:rPr>
              <a:t> de analítica, minería de datos, ciencia de datos y descubrimiento del conocimiento es muy útil.</a:t>
            </a:r>
          </a:p>
          <a:p>
            <a:pPr algn="l">
              <a:buFont typeface="Arial" panose="020B0604020202020204" pitchFamily="34" charset="0"/>
              <a:buChar char="•"/>
            </a:pPr>
            <a:r>
              <a:rPr lang="es-MX" b="0" i="0" dirty="0">
                <a:solidFill>
                  <a:srgbClr val="1F1F1F"/>
                </a:solidFill>
                <a:effectLst/>
                <a:latin typeface="var(--cds-font-family-source-sans-pro)"/>
              </a:rPr>
              <a:t>Las </a:t>
            </a:r>
            <a:r>
              <a:rPr lang="es-MX" b="1" i="0" dirty="0">
                <a:solidFill>
                  <a:srgbClr val="1F1F1F"/>
                </a:solidFill>
                <a:effectLst/>
                <a:latin typeface="unset"/>
              </a:rPr>
              <a:t>comunidades de usuarios </a:t>
            </a:r>
            <a:r>
              <a:rPr lang="es-MX" b="0" i="0" dirty="0">
                <a:solidFill>
                  <a:srgbClr val="1F1F1F"/>
                </a:solidFill>
                <a:effectLst/>
                <a:latin typeface="var(--cds-font-family-source-sans-pro)"/>
              </a:rPr>
              <a:t>y</a:t>
            </a:r>
            <a:r>
              <a:rPr lang="es-MX" b="1" i="0" dirty="0">
                <a:solidFill>
                  <a:srgbClr val="1F1F1F"/>
                </a:solidFill>
                <a:effectLst/>
                <a:latin typeface="unset"/>
              </a:rPr>
              <a:t> los congresos </a:t>
            </a:r>
            <a:r>
              <a:rPr lang="es-MX" b="0" i="0" dirty="0">
                <a:solidFill>
                  <a:srgbClr val="1F1F1F"/>
                </a:solidFill>
                <a:effectLst/>
                <a:latin typeface="var(--cds-font-family-source-sans-pro)"/>
              </a:rPr>
              <a:t>ofrecen eventos para quienes usan herramientas de análisis de datos y son una buena opción para aprender de los mejores. ¿Ya exploraste la </a:t>
            </a:r>
            <a:r>
              <a:rPr lang="es-MX" b="0" i="0" u="sng" dirty="0">
                <a:solidFill>
                  <a:srgbClr val="1F1F1F"/>
                </a:solidFill>
                <a:effectLst/>
                <a:latin typeface="var(--cds-font-family-source-sans-pro)"/>
                <a:hlinkClick r:id="rId8"/>
              </a:rPr>
              <a:t>comunidad de </a:t>
            </a:r>
            <a:r>
              <a:rPr lang="es-MX" b="0" i="0" u="sng" dirty="0" err="1">
                <a:solidFill>
                  <a:srgbClr val="1F1F1F"/>
                </a:solidFill>
                <a:effectLst/>
                <a:latin typeface="var(--cds-font-family-source-sans-pro)"/>
                <a:hlinkClick r:id="rId8"/>
              </a:rPr>
              <a:t>Tableau</a:t>
            </a:r>
            <a:r>
              <a:rPr lang="es-MX" b="0" i="0" dirty="0">
                <a:solidFill>
                  <a:srgbClr val="1F1F1F"/>
                </a:solidFill>
                <a:effectLst/>
                <a:latin typeface="var(--cds-font-family-source-sans-pro)"/>
              </a:rPr>
              <a:t>?</a:t>
            </a:r>
          </a:p>
          <a:p>
            <a:pPr algn="l">
              <a:buFont typeface="Arial" panose="020B0604020202020204" pitchFamily="34" charset="0"/>
              <a:buChar char="•"/>
            </a:pPr>
            <a:r>
              <a:rPr lang="es-MX" b="0" i="0" dirty="0">
                <a:solidFill>
                  <a:srgbClr val="1F1F1F"/>
                </a:solidFill>
                <a:effectLst/>
                <a:latin typeface="var(--cds-font-family-source-sans-pro)"/>
              </a:rPr>
              <a:t>En algunas ocasiones, las</a:t>
            </a:r>
            <a:r>
              <a:rPr lang="es-MX" b="1" i="0" dirty="0">
                <a:solidFill>
                  <a:srgbClr val="1F1F1F"/>
                </a:solidFill>
                <a:effectLst/>
                <a:latin typeface="unset"/>
              </a:rPr>
              <a:t> organizaciones sin fines de lucro </a:t>
            </a:r>
            <a:r>
              <a:rPr lang="es-MX" b="0" i="0" dirty="0">
                <a:solidFill>
                  <a:srgbClr val="1F1F1F"/>
                </a:solidFill>
                <a:effectLst/>
                <a:latin typeface="var(--cds-font-family-source-sans-pro)"/>
              </a:rPr>
              <a:t>que promocionan el uso ético de la ciencia de datos organizan eventos para el desarrollo profesional de sus miembros. Un buen ejemplo es la </a:t>
            </a:r>
            <a:r>
              <a:rPr lang="es-MX" b="0" i="0" u="sng" dirty="0">
                <a:solidFill>
                  <a:srgbClr val="1F1F1F"/>
                </a:solidFill>
                <a:effectLst/>
                <a:latin typeface="var(--cds-font-family-source-sans-pro)"/>
                <a:hlinkClick r:id="rId9"/>
              </a:rPr>
              <a:t>Asociación de Ciencia de Datos (Data </a:t>
            </a:r>
            <a:r>
              <a:rPr lang="es-MX" b="0" i="0" u="sng" dirty="0" err="1">
                <a:solidFill>
                  <a:srgbClr val="1F1F1F"/>
                </a:solidFill>
                <a:effectLst/>
                <a:latin typeface="var(--cds-font-family-source-sans-pro)"/>
                <a:hlinkClick r:id="rId9"/>
              </a:rPr>
              <a:t>Science</a:t>
            </a:r>
            <a:r>
              <a:rPr lang="es-MX" b="0" i="0" u="sng" dirty="0">
                <a:solidFill>
                  <a:srgbClr val="1F1F1F"/>
                </a:solidFill>
                <a:effectLst/>
                <a:latin typeface="var(--cds-font-family-source-sans-pro)"/>
                <a:hlinkClick r:id="rId9"/>
              </a:rPr>
              <a:t> </a:t>
            </a:r>
            <a:r>
              <a:rPr lang="es-MX" b="0" i="0" u="sng" dirty="0" err="1">
                <a:solidFill>
                  <a:srgbClr val="1F1F1F"/>
                </a:solidFill>
                <a:effectLst/>
                <a:latin typeface="var(--cds-font-family-source-sans-pro)"/>
                <a:hlinkClick r:id="rId9"/>
              </a:rPr>
              <a:t>Association</a:t>
            </a:r>
            <a:r>
              <a:rPr lang="es-MX" b="0" i="0" u="sng" dirty="0">
                <a:solidFill>
                  <a:srgbClr val="1F1F1F"/>
                </a:solidFill>
                <a:effectLst/>
                <a:latin typeface="var(--cds-font-family-source-sans-pro)"/>
                <a:hlinkClick r:id="rId9"/>
              </a:rPr>
              <a:t>)</a:t>
            </a:r>
            <a:r>
              <a:rPr lang="es-MX" b="0" i="0" dirty="0">
                <a:solidFill>
                  <a:srgbClr val="1F1F1F"/>
                </a:solidFill>
                <a:effectLst/>
                <a:latin typeface="var(--cds-font-family-source-sans-pro)"/>
              </a:rPr>
              <a:t>. </a:t>
            </a:r>
          </a:p>
          <a:p>
            <a:endParaRPr lang="es-MX" dirty="0"/>
          </a:p>
        </p:txBody>
      </p:sp>
    </p:spTree>
    <p:extLst>
      <p:ext uri="{BB962C8B-B14F-4D97-AF65-F5344CB8AC3E}">
        <p14:creationId xmlns:p14="http://schemas.microsoft.com/office/powerpoint/2010/main" val="37311613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E44326F7-C289-01F5-9E2C-3D006CBA12D1}"/>
              </a:ext>
            </a:extLst>
          </p:cNvPr>
          <p:cNvPicPr>
            <a:picLocks noChangeAspect="1"/>
          </p:cNvPicPr>
          <p:nvPr/>
        </p:nvPicPr>
        <p:blipFill>
          <a:blip r:embed="rId2"/>
          <a:stretch>
            <a:fillRect/>
          </a:stretch>
        </p:blipFill>
        <p:spPr>
          <a:xfrm>
            <a:off x="461529" y="400483"/>
            <a:ext cx="6115050" cy="1457325"/>
          </a:xfrm>
          <a:prstGeom prst="rect">
            <a:avLst/>
          </a:prstGeom>
        </p:spPr>
      </p:pic>
      <p:pic>
        <p:nvPicPr>
          <p:cNvPr id="9" name="Imagen 8">
            <a:extLst>
              <a:ext uri="{FF2B5EF4-FFF2-40B4-BE49-F238E27FC236}">
                <a16:creationId xmlns:a16="http://schemas.microsoft.com/office/drawing/2014/main" id="{FA8A800D-D806-16E0-C30D-0DE617D0D50D}"/>
              </a:ext>
            </a:extLst>
          </p:cNvPr>
          <p:cNvPicPr>
            <a:picLocks noChangeAspect="1"/>
          </p:cNvPicPr>
          <p:nvPr/>
        </p:nvPicPr>
        <p:blipFill>
          <a:blip r:embed="rId3"/>
          <a:stretch>
            <a:fillRect/>
          </a:stretch>
        </p:blipFill>
        <p:spPr>
          <a:xfrm>
            <a:off x="8237393" y="759402"/>
            <a:ext cx="2228850" cy="1238250"/>
          </a:xfrm>
          <a:prstGeom prst="rect">
            <a:avLst/>
          </a:prstGeom>
        </p:spPr>
      </p:pic>
      <p:pic>
        <p:nvPicPr>
          <p:cNvPr id="11" name="Imagen 10">
            <a:extLst>
              <a:ext uri="{FF2B5EF4-FFF2-40B4-BE49-F238E27FC236}">
                <a16:creationId xmlns:a16="http://schemas.microsoft.com/office/drawing/2014/main" id="{0CC06E74-C4B2-AA15-A20D-0F848E72CA56}"/>
              </a:ext>
            </a:extLst>
          </p:cNvPr>
          <p:cNvPicPr>
            <a:picLocks noChangeAspect="1"/>
          </p:cNvPicPr>
          <p:nvPr/>
        </p:nvPicPr>
        <p:blipFill>
          <a:blip r:embed="rId4"/>
          <a:stretch>
            <a:fillRect/>
          </a:stretch>
        </p:blipFill>
        <p:spPr>
          <a:xfrm>
            <a:off x="6749221" y="3011957"/>
            <a:ext cx="3876675" cy="1152525"/>
          </a:xfrm>
          <a:prstGeom prst="rect">
            <a:avLst/>
          </a:prstGeom>
        </p:spPr>
      </p:pic>
      <p:pic>
        <p:nvPicPr>
          <p:cNvPr id="13" name="Imagen 12">
            <a:extLst>
              <a:ext uri="{FF2B5EF4-FFF2-40B4-BE49-F238E27FC236}">
                <a16:creationId xmlns:a16="http://schemas.microsoft.com/office/drawing/2014/main" id="{5B0AC44E-AD07-DCB0-DF90-0FBFBBD3A429}"/>
              </a:ext>
            </a:extLst>
          </p:cNvPr>
          <p:cNvPicPr>
            <a:picLocks noChangeAspect="1"/>
          </p:cNvPicPr>
          <p:nvPr/>
        </p:nvPicPr>
        <p:blipFill>
          <a:blip r:embed="rId5"/>
          <a:stretch>
            <a:fillRect/>
          </a:stretch>
        </p:blipFill>
        <p:spPr>
          <a:xfrm>
            <a:off x="461529" y="2520546"/>
            <a:ext cx="5181600" cy="1752600"/>
          </a:xfrm>
          <a:prstGeom prst="rect">
            <a:avLst/>
          </a:prstGeom>
        </p:spPr>
      </p:pic>
      <p:pic>
        <p:nvPicPr>
          <p:cNvPr id="15" name="Imagen 14">
            <a:extLst>
              <a:ext uri="{FF2B5EF4-FFF2-40B4-BE49-F238E27FC236}">
                <a16:creationId xmlns:a16="http://schemas.microsoft.com/office/drawing/2014/main" id="{CDEB8033-D96A-5910-100F-80A1461F36BB}"/>
              </a:ext>
            </a:extLst>
          </p:cNvPr>
          <p:cNvPicPr>
            <a:picLocks noChangeAspect="1"/>
          </p:cNvPicPr>
          <p:nvPr/>
        </p:nvPicPr>
        <p:blipFill>
          <a:blip r:embed="rId6"/>
          <a:stretch>
            <a:fillRect/>
          </a:stretch>
        </p:blipFill>
        <p:spPr>
          <a:xfrm>
            <a:off x="3875210" y="4662421"/>
            <a:ext cx="4019550" cy="1847850"/>
          </a:xfrm>
          <a:prstGeom prst="rect">
            <a:avLst/>
          </a:prstGeom>
        </p:spPr>
      </p:pic>
    </p:spTree>
    <p:extLst>
      <p:ext uri="{BB962C8B-B14F-4D97-AF65-F5344CB8AC3E}">
        <p14:creationId xmlns:p14="http://schemas.microsoft.com/office/powerpoint/2010/main" val="3210617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30B96F2-144C-D458-D218-3F48F364FEC8}"/>
              </a:ext>
            </a:extLst>
          </p:cNvPr>
          <p:cNvPicPr>
            <a:picLocks noChangeAspect="1"/>
          </p:cNvPicPr>
          <p:nvPr/>
        </p:nvPicPr>
        <p:blipFill>
          <a:blip r:embed="rId2"/>
          <a:stretch>
            <a:fillRect/>
          </a:stretch>
        </p:blipFill>
        <p:spPr>
          <a:xfrm>
            <a:off x="258715" y="1279574"/>
            <a:ext cx="5657850" cy="1581150"/>
          </a:xfrm>
          <a:prstGeom prst="rect">
            <a:avLst/>
          </a:prstGeom>
        </p:spPr>
      </p:pic>
      <p:pic>
        <p:nvPicPr>
          <p:cNvPr id="7" name="Imagen 6">
            <a:extLst>
              <a:ext uri="{FF2B5EF4-FFF2-40B4-BE49-F238E27FC236}">
                <a16:creationId xmlns:a16="http://schemas.microsoft.com/office/drawing/2014/main" id="{A2221733-39A5-1881-60FB-4E26E3C3DF98}"/>
              </a:ext>
            </a:extLst>
          </p:cNvPr>
          <p:cNvPicPr>
            <a:picLocks noChangeAspect="1"/>
          </p:cNvPicPr>
          <p:nvPr/>
        </p:nvPicPr>
        <p:blipFill>
          <a:blip r:embed="rId3"/>
          <a:stretch>
            <a:fillRect/>
          </a:stretch>
        </p:blipFill>
        <p:spPr>
          <a:xfrm>
            <a:off x="6472384" y="1279574"/>
            <a:ext cx="5324475" cy="1514475"/>
          </a:xfrm>
          <a:prstGeom prst="rect">
            <a:avLst/>
          </a:prstGeom>
        </p:spPr>
      </p:pic>
      <p:pic>
        <p:nvPicPr>
          <p:cNvPr id="9" name="Imagen 8">
            <a:extLst>
              <a:ext uri="{FF2B5EF4-FFF2-40B4-BE49-F238E27FC236}">
                <a16:creationId xmlns:a16="http://schemas.microsoft.com/office/drawing/2014/main" id="{2DF8D482-F0CD-F0FA-B72C-1B38F78C97FA}"/>
              </a:ext>
            </a:extLst>
          </p:cNvPr>
          <p:cNvPicPr>
            <a:picLocks noChangeAspect="1"/>
          </p:cNvPicPr>
          <p:nvPr/>
        </p:nvPicPr>
        <p:blipFill>
          <a:blip r:embed="rId4"/>
          <a:stretch>
            <a:fillRect/>
          </a:stretch>
        </p:blipFill>
        <p:spPr>
          <a:xfrm>
            <a:off x="258714" y="3152775"/>
            <a:ext cx="5381625" cy="1466850"/>
          </a:xfrm>
          <a:prstGeom prst="rect">
            <a:avLst/>
          </a:prstGeom>
        </p:spPr>
      </p:pic>
      <p:pic>
        <p:nvPicPr>
          <p:cNvPr id="11" name="Imagen 10">
            <a:extLst>
              <a:ext uri="{FF2B5EF4-FFF2-40B4-BE49-F238E27FC236}">
                <a16:creationId xmlns:a16="http://schemas.microsoft.com/office/drawing/2014/main" id="{E156F624-192F-8FFB-D0E9-61D357EA7395}"/>
              </a:ext>
            </a:extLst>
          </p:cNvPr>
          <p:cNvPicPr>
            <a:picLocks noChangeAspect="1"/>
          </p:cNvPicPr>
          <p:nvPr/>
        </p:nvPicPr>
        <p:blipFill>
          <a:blip r:embed="rId5"/>
          <a:stretch>
            <a:fillRect/>
          </a:stretch>
        </p:blipFill>
        <p:spPr>
          <a:xfrm>
            <a:off x="6038996" y="3273519"/>
            <a:ext cx="6191250" cy="1162050"/>
          </a:xfrm>
          <a:prstGeom prst="rect">
            <a:avLst/>
          </a:prstGeom>
        </p:spPr>
      </p:pic>
      <p:pic>
        <p:nvPicPr>
          <p:cNvPr id="13" name="Imagen 12">
            <a:extLst>
              <a:ext uri="{FF2B5EF4-FFF2-40B4-BE49-F238E27FC236}">
                <a16:creationId xmlns:a16="http://schemas.microsoft.com/office/drawing/2014/main" id="{DABAEE15-76E4-C5B9-2469-CC5014A482C4}"/>
              </a:ext>
            </a:extLst>
          </p:cNvPr>
          <p:cNvPicPr>
            <a:picLocks noChangeAspect="1"/>
          </p:cNvPicPr>
          <p:nvPr/>
        </p:nvPicPr>
        <p:blipFill>
          <a:blip r:embed="rId6"/>
          <a:stretch>
            <a:fillRect/>
          </a:stretch>
        </p:blipFill>
        <p:spPr>
          <a:xfrm>
            <a:off x="258715" y="4915039"/>
            <a:ext cx="5468890" cy="1002337"/>
          </a:xfrm>
          <a:prstGeom prst="rect">
            <a:avLst/>
          </a:prstGeom>
        </p:spPr>
      </p:pic>
      <p:pic>
        <p:nvPicPr>
          <p:cNvPr id="15" name="Imagen 14">
            <a:extLst>
              <a:ext uri="{FF2B5EF4-FFF2-40B4-BE49-F238E27FC236}">
                <a16:creationId xmlns:a16="http://schemas.microsoft.com/office/drawing/2014/main" id="{AC345E64-2D19-E759-72B0-E968A1849C77}"/>
              </a:ext>
            </a:extLst>
          </p:cNvPr>
          <p:cNvPicPr>
            <a:picLocks noChangeAspect="1"/>
          </p:cNvPicPr>
          <p:nvPr/>
        </p:nvPicPr>
        <p:blipFill>
          <a:blip r:embed="rId7"/>
          <a:stretch>
            <a:fillRect/>
          </a:stretch>
        </p:blipFill>
        <p:spPr>
          <a:xfrm>
            <a:off x="6986734" y="4915039"/>
            <a:ext cx="4810125" cy="1524000"/>
          </a:xfrm>
          <a:prstGeom prst="rect">
            <a:avLst/>
          </a:prstGeom>
        </p:spPr>
      </p:pic>
      <p:pic>
        <p:nvPicPr>
          <p:cNvPr id="17" name="Imagen 16">
            <a:extLst>
              <a:ext uri="{FF2B5EF4-FFF2-40B4-BE49-F238E27FC236}">
                <a16:creationId xmlns:a16="http://schemas.microsoft.com/office/drawing/2014/main" id="{D0B65737-0FC8-6ED0-5971-0F8ED7FC4041}"/>
              </a:ext>
            </a:extLst>
          </p:cNvPr>
          <p:cNvPicPr>
            <a:picLocks noChangeAspect="1"/>
          </p:cNvPicPr>
          <p:nvPr/>
        </p:nvPicPr>
        <p:blipFill>
          <a:blip r:embed="rId8"/>
          <a:stretch>
            <a:fillRect/>
          </a:stretch>
        </p:blipFill>
        <p:spPr>
          <a:xfrm>
            <a:off x="2644727" y="273148"/>
            <a:ext cx="5991225" cy="714375"/>
          </a:xfrm>
          <a:prstGeom prst="rect">
            <a:avLst/>
          </a:prstGeom>
        </p:spPr>
      </p:pic>
    </p:spTree>
    <p:extLst>
      <p:ext uri="{BB962C8B-B14F-4D97-AF65-F5344CB8AC3E}">
        <p14:creationId xmlns:p14="http://schemas.microsoft.com/office/powerpoint/2010/main" val="169842955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10118</TotalTime>
  <Words>6380</Words>
  <Application>Microsoft Office PowerPoint</Application>
  <PresentationFormat>Panorámica</PresentationFormat>
  <Paragraphs>333</Paragraphs>
  <Slides>81</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81</vt:i4>
      </vt:variant>
    </vt:vector>
  </HeadingPairs>
  <TitlesOfParts>
    <vt:vector size="90" baseType="lpstr">
      <vt:lpstr>Adobe Myungjo Std M</vt:lpstr>
      <vt:lpstr>Arial</vt:lpstr>
      <vt:lpstr>Calibri</vt:lpstr>
      <vt:lpstr>Calibri Light</vt:lpstr>
      <vt:lpstr>OpenSans</vt:lpstr>
      <vt:lpstr>Source Sans Pro</vt:lpstr>
      <vt:lpstr>unset</vt:lpstr>
      <vt:lpstr>var(--cds-font-family-source-sans-pro)</vt:lpstr>
      <vt:lpstr>Tema de Office</vt:lpstr>
      <vt:lpstr>Prepara datos para la exploración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Los formatos de datos en la práctica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Transformación de datos</vt:lpstr>
      <vt:lpstr>Presentación de PowerPoint</vt:lpstr>
      <vt:lpstr>Presentación de PowerPoint</vt:lpstr>
      <vt:lpstr>Semana 2</vt:lpstr>
      <vt:lpstr>Presentación de PowerPoint</vt:lpstr>
      <vt:lpstr>Presentación de PowerPoint</vt:lpstr>
      <vt:lpstr>Correct Data Sources </vt:lpstr>
      <vt:lpstr>Presentación de PowerPoint</vt:lpstr>
      <vt:lpstr>Presentación de PowerPoint</vt:lpstr>
      <vt:lpstr>Presentación de PowerPoint</vt:lpstr>
      <vt:lpstr>Anonimización de datos</vt:lpstr>
      <vt:lpstr>Presentación de PowerPoint</vt:lpstr>
      <vt:lpstr>Presentación de PowerPoint</vt:lpstr>
      <vt:lpstr>Presentación de PowerPoint</vt:lpstr>
      <vt:lpstr>El debate de los datos abiertos</vt:lpstr>
      <vt:lpstr>El debate de los datos abiertos: ¿Qué datos deben estar disponibles públicamente?</vt:lpstr>
      <vt:lpstr>Presentación de PowerPoint</vt:lpstr>
      <vt:lpstr>Sitios y recursos para datos abiertos</vt:lpstr>
      <vt:lpstr>SEMANA 3</vt:lpstr>
      <vt:lpstr>Presentación de PowerPoint</vt:lpstr>
      <vt:lpstr>Presentación de PowerPoint</vt:lpstr>
      <vt:lpstr>Bases de datos en el análisis computacional de datos.</vt:lpstr>
      <vt:lpstr>Presentación de PowerPoint</vt:lpstr>
      <vt:lpstr>Presentación de PowerPoint</vt:lpstr>
      <vt:lpstr>Presentación de PowerPoint</vt:lpstr>
      <vt:lpstr>Presentación de PowerPoint</vt:lpstr>
      <vt:lpstr>Presentación de PowerPoint</vt:lpstr>
      <vt:lpstr>Los metadatos son tan importantes como los datos en sí</vt:lpstr>
      <vt:lpstr>Elementos de los metadatos</vt:lpstr>
      <vt:lpstr>Ejemplos de metadatos</vt:lpstr>
      <vt:lpstr>Presentación de PowerPoint</vt:lpstr>
      <vt:lpstr>Presentación de PowerPoint</vt:lpstr>
      <vt:lpstr>Presentación de PowerPoint</vt:lpstr>
      <vt:lpstr>Presentación de PowerPoint</vt:lpstr>
      <vt:lpstr>Importar tablas HTML desde páginas web Microsoft Excel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Prácticas recomendadas en SQL</vt:lpstr>
      <vt:lpstr>SEMANA 4</vt:lpstr>
      <vt:lpstr>Presentación de PowerPoint</vt:lpstr>
      <vt:lpstr>Pautas de organización</vt:lpstr>
      <vt:lpstr>Presentación de PowerPoint</vt:lpstr>
      <vt:lpstr>Presentación de PowerPoint</vt:lpstr>
      <vt:lpstr>Presentación de PowerPoint</vt:lpstr>
      <vt:lpstr>Equilibrio entre seguridad y análisis</vt:lpstr>
      <vt:lpstr>Presentación de PowerPoint</vt:lpstr>
      <vt:lpstr>SEMANA 5</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Iturbe Gil</dc:creator>
  <cp:lastModifiedBy>Carlos Iturbe Gil</cp:lastModifiedBy>
  <cp:revision>197</cp:revision>
  <dcterms:created xsi:type="dcterms:W3CDTF">2023-11-20T03:55:53Z</dcterms:created>
  <dcterms:modified xsi:type="dcterms:W3CDTF">2023-12-27T08:35:21Z</dcterms:modified>
</cp:coreProperties>
</file>